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Lst>
  <p:notesMasterIdLst>
    <p:notesMasterId r:id="rId50"/>
  </p:notesMasterIdLst>
  <p:sldIdLst>
    <p:sldId id="256" r:id="rId4"/>
    <p:sldId id="257" r:id="rId5"/>
    <p:sldId id="670" r:id="rId6"/>
    <p:sldId id="262" r:id="rId7"/>
    <p:sldId id="393" r:id="rId8"/>
    <p:sldId id="668" r:id="rId9"/>
    <p:sldId id="317" r:id="rId10"/>
    <p:sldId id="258" r:id="rId11"/>
    <p:sldId id="259" r:id="rId12"/>
    <p:sldId id="260" r:id="rId13"/>
    <p:sldId id="261" r:id="rId14"/>
    <p:sldId id="263" r:id="rId15"/>
    <p:sldId id="264" r:id="rId16"/>
    <p:sldId id="671" r:id="rId17"/>
    <p:sldId id="267" r:id="rId18"/>
    <p:sldId id="266"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672" r:id="rId35"/>
    <p:sldId id="283" r:id="rId36"/>
    <p:sldId id="284" r:id="rId37"/>
    <p:sldId id="285" r:id="rId38"/>
    <p:sldId id="286" r:id="rId39"/>
    <p:sldId id="673" r:id="rId40"/>
    <p:sldId id="288" r:id="rId41"/>
    <p:sldId id="287" r:id="rId42"/>
    <p:sldId id="289" r:id="rId43"/>
    <p:sldId id="290" r:id="rId44"/>
    <p:sldId id="291" r:id="rId45"/>
    <p:sldId id="292" r:id="rId46"/>
    <p:sldId id="293" r:id="rId47"/>
    <p:sldId id="294" r:id="rId48"/>
    <p:sldId id="295" r:id="rId4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B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1373" autoAdjust="0"/>
  </p:normalViewPr>
  <p:slideViewPr>
    <p:cSldViewPr snapToGrid="0" snapToObjects="1">
      <p:cViewPr>
        <p:scale>
          <a:sx n="79" d="100"/>
          <a:sy n="79" d="100"/>
        </p:scale>
        <p:origin x="10"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5859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Good morning, and thank you all for being here</a:t>
            </a:r>
            <a:r>
              <a:rPr lang="en-US" dirty="0"/>
              <a:t>, etc. and introduce the team and topic</a:t>
            </a:r>
          </a:p>
          <a:p>
            <a:r>
              <a:rPr lang="en-US" dirty="0"/>
              <a:t>The lab focuses on translating big data on the physical and social environment for legal and policy analysis to minimize violence-related harm including child abuse and neglect in vulnerable populations including children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core idea is that machine learning analyses and natural language processing can capture important mechanisms of abuse and neglect, including injuries that surveillance systems routinely miss: the mechanisms of abuse-related traumatic brain injury in children.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Because no single administrative system captures the full picture of a maltreatment event, we triangulate two very different accounts: multidisciplinary child fatality reviews on one side, and appellate legal opinions on the other.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Both systems rely heavily on unstructured narrative text, and we analyze both with the same modeling pipeline.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dirty="0"/>
              <a:t>Study 1 draws on Colorado Child Fatality Review Team reports — the multidisciplinary reviews conducted after a fatal, near-fatal, or egregious incident. </a:t>
            </a:r>
            <a:endParaRPr lang="en-US" dirty="0"/>
          </a:p>
          <a:p>
            <a:endParaRPr lang="en-US" dirty="0"/>
          </a:p>
          <a:p>
            <a:r>
              <a:rPr dirty="0"/>
              <a:t>Study 2 draws on CourtListener, a database of appellate opinions in which the same kinds of injuries are described in factual and procedural narratives. </a:t>
            </a:r>
            <a:endParaRPr lang="en-US" dirty="0"/>
          </a:p>
          <a:p>
            <a:endParaRPr lang="en-US" dirty="0"/>
          </a:p>
          <a:p>
            <a:r>
              <a:rPr dirty="0"/>
              <a:t>The two sources </a:t>
            </a:r>
            <a:r>
              <a:rPr lang="en-US" dirty="0"/>
              <a:t>provide </a:t>
            </a:r>
            <a:r>
              <a:rPr dirty="0"/>
              <a:t>different </a:t>
            </a:r>
            <a:r>
              <a:rPr lang="en-US" dirty="0"/>
              <a:t>facets</a:t>
            </a:r>
            <a:r>
              <a:rPr dirty="0"/>
              <a:t> of </a:t>
            </a:r>
            <a:r>
              <a:rPr lang="en-US" dirty="0"/>
              <a:t>a single</a:t>
            </a:r>
            <a:r>
              <a:rPr dirty="0"/>
              <a:t> problem</a:t>
            </a:r>
            <a:r>
              <a:rPr lang="en-US" dirty="0"/>
              <a:t>, both revealing important preventive mechanisms</a:t>
            </a:r>
            <a:r>
              <a:rPr dirty="0"/>
              <a:t>: the death reviews capture caregiver behavior and household context; the opinions capture how harm and its long-term sequelae are documented and adjudicated over time. </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Notes Placeholder"/>
          <p:cNvSpPr>
            <a:spLocks noGrp="1"/>
          </p:cNvSpPr>
          <p:nvPr>
            <p:ph type="body" idx="1"/>
          </p:nvPr>
        </p:nvSpPr>
        <p:spPr/>
        <p:txBody>
          <a:bodyPr/>
          <a:lstStyle/>
          <a:p>
            <a:r>
              <a:rPr lang="en-US" dirty="0"/>
              <a:t>This slide situates our method within a machine learning framework. </a:t>
            </a:r>
          </a:p>
          <a:p>
            <a:endParaRPr lang="en-US" dirty="0"/>
          </a:p>
          <a:p>
            <a:r>
              <a:rPr lang="en-US" dirty="0"/>
              <a:t>Supervised learning </a:t>
            </a:r>
            <a:r>
              <a:rPr lang="en-US" b="1" dirty="0"/>
              <a:t>learns from examples where we already know the answer. </a:t>
            </a:r>
            <a:r>
              <a:rPr lang="en-US" dirty="0"/>
              <a:t>Its goal is prediction: classification or regression on new cases. Common examples include logistic regression, random forests, and gradient-boosted trees. </a:t>
            </a:r>
          </a:p>
          <a:p>
            <a:endParaRPr lang="en-US" dirty="0"/>
          </a:p>
          <a:p>
            <a:r>
              <a:rPr lang="en-US" dirty="0"/>
              <a:t>Unsupervised learning has no labeled outcome; the model discovers latent structure in the data itself, and its goal is description rather than prediction — clustering, dimension reduction, or latent themes. Examples include k-means, principal components analysis, and the topic-model family, LDA and STM. </a:t>
            </a:r>
          </a:p>
          <a:p>
            <a:endParaRPr lang="en-US" dirty="0"/>
          </a:p>
          <a:p>
            <a:r>
              <a:rPr lang="en-US" dirty="0"/>
              <a:t>Our core method, Structured Topic Modeling, is unsupervised: we never tell it what the themes are; it recovers them from patterns of word co-occurrence. The covariates we add — incident year, judicial ruling — shape how prevalent a topic is, but they do not supply labels, so the model remains unsupervised. </a:t>
            </a:r>
          </a:p>
          <a:p>
            <a:endParaRPr lang="en-US" dirty="0"/>
          </a:p>
          <a:p>
            <a:r>
              <a:rPr lang="en-US" dirty="0"/>
              <a:t>The one place a supervised model enters is validation, where we use a BART zero-shot classifier as an independent check. </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Aft>
                <a:spcPts val="1000"/>
              </a:spcAft>
              <a:defRPr/>
            </a:pPr>
            <a:r>
              <a:rPr lang="en-US" sz="2000" dirty="0"/>
              <a:t>Topic modeling identifies common themes across a large collection of documents.</a:t>
            </a:r>
            <a:endParaRPr kumimoji="0" lang="en-US" sz="2000" b="0" i="0" u="none" strike="noStrike" kern="1200" cap="none" spc="0" normalizeH="0" baseline="0" noProof="0" dirty="0">
              <a:ln>
                <a:noFill/>
              </a:ln>
              <a:solidFill>
                <a:prstClr val="black"/>
              </a:solidFill>
              <a:effectLst/>
              <a:uLnTx/>
              <a:uFillTx/>
              <a:latin typeface="Arial (Body)"/>
            </a:endParaRPr>
          </a:p>
          <a:p>
            <a:pPr lvl="0">
              <a:spcAft>
                <a:spcPts val="400"/>
              </a:spcAft>
              <a:defRPr/>
            </a:pPr>
            <a:r>
              <a:rPr lang="en-US" sz="2000" dirty="0"/>
              <a:t>In probabilistic models such as LDA and STM, each document is represented as a mixture of topics, and each topic is a mixture of words</a:t>
            </a:r>
            <a:r>
              <a:rPr kumimoji="0" lang="en-US" sz="2000" b="1"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a:t>
            </a:r>
            <a:endParaRPr kumimoji="0" lang="en-US" sz="2000" b="0" i="0" u="none" strike="noStrike" kern="1200" cap="none" spc="0" normalizeH="0" baseline="0" noProof="0" dirty="0">
              <a:ln>
                <a:noFill/>
              </a:ln>
              <a:solidFill>
                <a:prstClr val="black"/>
              </a:solidFill>
              <a:effectLst/>
              <a:uLnTx/>
              <a:uFillTx/>
              <a:latin typeface="Arial (Body)"/>
            </a:endParaRPr>
          </a:p>
          <a:p>
            <a:pPr marL="742950" lvl="1" indent="-285750">
              <a:buSzPct val="100000"/>
              <a:buFont typeface="Arial" panose="020B0604020202020204" pitchFamily="34" charset="0"/>
              <a:buChar char="•"/>
              <a:defRPr/>
            </a:pPr>
            <a:r>
              <a:rPr lang="en-US" dirty="0"/>
              <a:t>A document can contain several different topics </a:t>
            </a:r>
          </a:p>
          <a:p>
            <a:pPr marL="742950" lvl="1" indent="-285750">
              <a:buSzPct val="100000"/>
              <a:buFont typeface="Arial" panose="020B0604020202020204" pitchFamily="34" charset="0"/>
              <a:buChar char="•"/>
              <a:defRPr/>
            </a:pPr>
            <a:r>
              <a:rPr lang="en-US" dirty="0"/>
              <a:t>Each topic is represented by words that tend to appear together </a:t>
            </a:r>
          </a:p>
          <a:p>
            <a:pPr marL="742950" lvl="1" indent="-285750">
              <a:buSzPct val="100000"/>
              <a:buFont typeface="Arial" panose="020B0604020202020204" pitchFamily="34" charset="0"/>
              <a:buChar char="•"/>
              <a:defRPr/>
            </a:pPr>
            <a:r>
              <a:rPr lang="en-US" dirty="0"/>
              <a:t>The model finds recurring patterns of words across documents</a:t>
            </a:r>
          </a:p>
          <a:p>
            <a:pPr marL="285750" indent="-285750">
              <a:buSzPct val="100000"/>
              <a:buFont typeface="Arial" panose="020B0604020202020204" pitchFamily="34" charset="0"/>
              <a:buChar char="•"/>
              <a:defRPr/>
            </a:pPr>
            <a:endParaRPr lang="en-US" dirty="0"/>
          </a:p>
          <a:p>
            <a:pPr marL="285750" indent="-285750">
              <a:buSzPct val="100000"/>
              <a:buFont typeface="Arial" panose="020B0604020202020204" pitchFamily="34" charset="0"/>
              <a:buChar char="•"/>
              <a:defRPr/>
            </a:pPr>
            <a:r>
              <a:rPr lang="en-US" dirty="0"/>
              <a:t>Researchers examine these words and interpret and label the topics</a:t>
            </a:r>
            <a:endParaRPr kumimoji="0" lang="en-US"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endParaRPr>
          </a:p>
          <a:p>
            <a:pPr marL="800100" lvl="1" indent="-342900">
              <a:buSzPct val="100000"/>
              <a:buFontTx/>
              <a:buChar char="•"/>
              <a:defRPr/>
            </a:pPr>
            <a:r>
              <a:rPr kumimoji="0" lang="en-US" b="1" i="0" u="none" strike="noStrike" kern="1200" cap="none" spc="0" normalizeH="0" baseline="0" noProof="0" dirty="0">
                <a:ln>
                  <a:noFill/>
                </a:ln>
                <a:solidFill>
                  <a:prstClr val="black"/>
                </a:solidFill>
                <a:effectLst/>
                <a:uLnTx/>
                <a:uFillTx/>
                <a:latin typeface="Arial (Body)"/>
                <a:ea typeface="Calibri" pitchFamily="34" charset="-122"/>
                <a:cs typeface="Calibri" pitchFamily="34" charset="-120"/>
              </a:rPr>
              <a:t>Example</a:t>
            </a:r>
            <a:r>
              <a:rPr kumimoji="0" lang="en-US" b="0" i="0" u="none" strike="noStrike" kern="1200" cap="none" spc="0" normalizeH="0" baseline="0" noProof="0" dirty="0">
                <a:ln>
                  <a:noFill/>
                </a:ln>
                <a:solidFill>
                  <a:prstClr val="black"/>
                </a:solidFill>
                <a:effectLst/>
                <a:uLnTx/>
                <a:uFillTx/>
                <a:latin typeface="Arial (Body)"/>
                <a:ea typeface="Calibri" pitchFamily="34" charset="-122"/>
                <a:cs typeface="Calibri" pitchFamily="34" charset="-120"/>
              </a:rPr>
              <a:t>: </a:t>
            </a:r>
            <a:r>
              <a:rPr kumimoji="0" lang="en-US" b="0" i="0" u="none" strike="noStrike" kern="1200" cap="none" spc="0" normalizeH="0" baseline="0" noProof="0" dirty="0">
                <a:ln>
                  <a:noFill/>
                </a:ln>
                <a:solidFill>
                  <a:prstClr val="black"/>
                </a:solidFill>
                <a:effectLst/>
                <a:uLnTx/>
                <a:uFillTx/>
                <a:latin typeface="Arial (Body)"/>
              </a:rPr>
              <a:t>Concussion, fracture, orbital, dizziness </a:t>
            </a:r>
            <a:r>
              <a:rPr kumimoji="0" lang="en-US" b="0" i="0" u="none" strike="noStrike" kern="1200" cap="none" spc="0" normalizeH="0" baseline="0" noProof="0" dirty="0">
                <a:ln>
                  <a:noFill/>
                </a:ln>
                <a:solidFill>
                  <a:prstClr val="black"/>
                </a:solidFill>
                <a:effectLst/>
                <a:uLnTx/>
                <a:uFillTx/>
                <a:latin typeface="Arial (Body)"/>
                <a:ea typeface="Calibri" pitchFamily="34" charset="-122"/>
                <a:cs typeface="Calibri" pitchFamily="34" charset="-120"/>
              </a:rPr>
              <a:t>may cluster into the topic </a:t>
            </a:r>
            <a:r>
              <a:rPr kumimoji="0" lang="en-US" b="1" i="0" u="none" strike="noStrike" kern="1200" cap="none" spc="0" normalizeH="0" baseline="0" noProof="0" dirty="0">
                <a:ln>
                  <a:noFill/>
                </a:ln>
                <a:solidFill>
                  <a:prstClr val="black"/>
                </a:solidFill>
                <a:effectLst/>
                <a:uLnTx/>
                <a:uFillTx/>
                <a:latin typeface="Arial (Body)"/>
                <a:ea typeface="Calibri" pitchFamily="34" charset="-122"/>
                <a:cs typeface="Calibri" pitchFamily="34" charset="-120"/>
              </a:rPr>
              <a:t>we label </a:t>
            </a:r>
            <a:r>
              <a:rPr kumimoji="0" lang="en-US" b="0" i="0" u="none" strike="noStrike" kern="1200" cap="none" spc="0" normalizeH="0" baseline="0" noProof="0" dirty="0">
                <a:ln>
                  <a:noFill/>
                </a:ln>
                <a:solidFill>
                  <a:prstClr val="black"/>
                </a:solidFill>
                <a:effectLst/>
                <a:uLnTx/>
                <a:uFillTx/>
                <a:latin typeface="Arial (Body)"/>
                <a:ea typeface="Calibri" pitchFamily="34" charset="-122"/>
                <a:cs typeface="Calibri" pitchFamily="34" charset="-120"/>
              </a:rPr>
              <a:t>‘craniofacial trauma’</a:t>
            </a:r>
          </a:p>
          <a:p>
            <a:pPr marL="342900" indent="-342900">
              <a:buSzPct val="100000"/>
              <a:buFontTx/>
              <a:buChar char="•"/>
              <a:defRPr/>
            </a:pPr>
            <a:endParaRPr kumimoji="0" lang="en-US" b="0" i="0" u="none" strike="noStrike" kern="1200" cap="none" spc="0" normalizeH="0" baseline="0" noProof="0" dirty="0">
              <a:ln>
                <a:noFill/>
              </a:ln>
              <a:solidFill>
                <a:prstClr val="black"/>
              </a:solidFill>
              <a:effectLst/>
              <a:uLnTx/>
              <a:uFillTx/>
              <a:latin typeface="Arial (Body)"/>
            </a:endParaRPr>
          </a:p>
          <a:p>
            <a:pPr marL="342900" indent="-342900">
              <a:buSzPct val="100000"/>
              <a:buFontTx/>
              <a:buChar char="•"/>
              <a:defRPr/>
            </a:pPr>
            <a:r>
              <a:rPr lang="en-US" dirty="0"/>
              <a:t>A single word does not define a topic. Topics are identified by patterns of words that occur together.</a:t>
            </a:r>
            <a:endParaRPr kumimoji="0" lang="en-US" b="0" i="0" u="none" strike="noStrike" kern="1200" cap="none" spc="0" normalizeH="0" baseline="0" noProof="0" dirty="0">
              <a:ln>
                <a:noFill/>
              </a:ln>
              <a:solidFill>
                <a:prstClr val="black"/>
              </a:solidFill>
              <a:effectLst/>
              <a:uLnTx/>
              <a:uFillTx/>
              <a:latin typeface="Arial (Body)"/>
              <a:ea typeface="Calibri" pitchFamily="34" charset="-122"/>
              <a:cs typeface="Calibri" pitchFamily="34" charset="-120"/>
            </a:endParaRPr>
          </a:p>
          <a:p>
            <a:r>
              <a:rPr dirty="0"/>
              <a:t>Structured Topic Modeling</a:t>
            </a:r>
            <a:r>
              <a:rPr lang="en-US" dirty="0"/>
              <a:t>, or STM,</a:t>
            </a:r>
            <a:r>
              <a:rPr dirty="0"/>
              <a:t> extends LDA in one important </a:t>
            </a:r>
            <a:r>
              <a:rPr lang="en-US" dirty="0"/>
              <a:t>way: it lets document-level covariates shape topic prevalence, so we can ask whether a theme has increased or decreased over time </a:t>
            </a:r>
            <a:r>
              <a:rPr dirty="0"/>
              <a:t>or differs by judicial ruling. </a:t>
            </a:r>
            <a:endParaRPr lang="en-US" dirty="0"/>
          </a:p>
          <a:p>
            <a:endParaRPr lang="en-US" dirty="0"/>
          </a:p>
          <a:p>
            <a:r>
              <a:rPr dirty="0"/>
              <a:t>In </a:t>
            </a:r>
            <a:r>
              <a:rPr lang="en-US" dirty="0"/>
              <a:t>this study,</a:t>
            </a:r>
            <a:r>
              <a:rPr dirty="0"/>
              <a:t> the documents are the death-review narratives and the court opinions; the topics are recurring patterns of injury mechanism, behavior, setting, and consequence; and the words are the actual language clinicians and courts use.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3114167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models are generative.</a:t>
            </a:r>
          </a:p>
          <a:p>
            <a:endParaRPr lang="en-US" dirty="0"/>
          </a:p>
          <a:p>
            <a:r>
              <a:rPr lang="en-US" dirty="0"/>
              <a:t>A generative model describes the underlying process that could have produced the documents.</a:t>
            </a:r>
          </a:p>
          <a:p>
            <a:endParaRPr lang="en-US" dirty="0"/>
          </a:p>
          <a:p>
            <a:r>
              <a:rPr lang="en-US" dirty="0"/>
              <a:t>o make this concrete: in our study, the DOCUMENTS are either Fatality reviews (Study 1) or court opinions (Study 2). </a:t>
            </a:r>
          </a:p>
          <a:p>
            <a:endParaRPr lang="en-US" dirty="0"/>
          </a:p>
          <a:p>
            <a:r>
              <a:rPr lang="en-US" dirty="0"/>
              <a:t>The TOPICS are recurring patterns in injury mechanism, behavior, setting, and long-term consequences. </a:t>
            </a:r>
          </a:p>
          <a:p>
            <a:endParaRPr lang="en-US" dirty="0"/>
          </a:p>
          <a:p>
            <a:r>
              <a:rPr lang="en-US" dirty="0"/>
              <a:t>The WORDS are the actual language that clinicians and courts use to describe the DV incident and its circumstances. </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EEB1FB-6389-992D-1002-7C9D27E21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8CE1B3-5EA2-33AF-259A-DA001E6E80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29E00E-E416-E2A6-2C22-F93EC7F58ACC}"/>
              </a:ext>
            </a:extLst>
          </p:cNvPr>
          <p:cNvSpPr>
            <a:spLocks noGrp="1"/>
          </p:cNvSpPr>
          <p:nvPr>
            <p:ph type="body" idx="1"/>
          </p:nvPr>
        </p:nvSpPr>
        <p:spPr/>
        <p:txBody>
          <a:bodyPr/>
          <a:lstStyle/>
          <a:p>
            <a:pPr marL="228600" indent="-228600" algn="l">
              <a:spcAft>
                <a:spcPts val="1300"/>
              </a:spcAft>
              <a:buSzPct val="100000"/>
              <a:buChar char="•"/>
            </a:pPr>
            <a:endParaRPr lang="en-US" sz="1200" dirty="0"/>
          </a:p>
        </p:txBody>
      </p:sp>
      <p:sp>
        <p:nvSpPr>
          <p:cNvPr id="4" name="Slide Number Placeholder 3">
            <a:extLst>
              <a:ext uri="{FF2B5EF4-FFF2-40B4-BE49-F238E27FC236}">
                <a16:creationId xmlns:a16="http://schemas.microsoft.com/office/drawing/2014/main" id="{EB78ADE8-03A4-42D4-15F8-7FD276680AD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0578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6B9031-AC6C-2E9E-8394-62D2B0626E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F5403-7209-4EFF-8231-6780A39B0C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D8A1A7-5A60-F74B-944E-03A15981D998}"/>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DAC794CA-1873-09E5-950E-4A588F7CC74B}"/>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14432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we use narrative data to identify recurring patterns of child maltreatment that existing classifications may miss?</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Traumatic Brain Injury Model Systems</a:t>
            </a:r>
          </a:p>
          <a:p>
            <a:r>
              <a:rPr lang="en-US" sz="1200" b="1" i="0" kern="1200" dirty="0">
                <a:solidFill>
                  <a:schemeClr val="tx1"/>
                </a:solidFill>
                <a:effectLst/>
                <a:latin typeface="+mn-lt"/>
                <a:ea typeface="+mn-ea"/>
                <a:cs typeface="+mn-cs"/>
              </a:rPr>
              <a:t>National Wellbeing Survey</a:t>
            </a:r>
          </a:p>
          <a:p>
            <a:r>
              <a:rPr lang="en-US" sz="1200" b="1" i="0" kern="1200" dirty="0">
                <a:solidFill>
                  <a:schemeClr val="tx1"/>
                </a:solidFill>
                <a:effectLst/>
                <a:latin typeface="+mn-lt"/>
                <a:ea typeface="+mn-ea"/>
                <a:cs typeface="+mn-cs"/>
              </a:rPr>
              <a:t>Medical Expenditure Panel Survey</a:t>
            </a:r>
          </a:p>
          <a:p>
            <a:r>
              <a:rPr lang="en-US" sz="1200" b="1" i="0" kern="1200" dirty="0">
                <a:solidFill>
                  <a:schemeClr val="tx1"/>
                </a:solidFill>
                <a:effectLst/>
                <a:latin typeface="+mn-lt"/>
                <a:ea typeface="+mn-ea"/>
                <a:cs typeface="+mn-cs"/>
              </a:rPr>
              <a:t>National Victimization Survey</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Four research questions structure the work. First, can large language models convert unstructured child-fatality narratives into standardized semantic features — caregiver behavior, injury mechanism, setting, and diagnosis? Second, what latent themes emerge, and what typology of risk and incident circumstances do they imply? Third — and central to our argument — do the recovered themes reveal recurring patterns of head and neck trauma consistent with abuse? And fourth, how does the prevalence of these themes shift across incident years, from 2020 to 2025? Notice the progression: extraction, then discovery, then a substantive test about head injury, then change over time. The results section is organized to answer them in exactly that order.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Before the method, three statutory definitions from Colorado law, because they define our sampling frame. A child fatality is a death involving suspected abuse or neglect — including deaths that are unexplained or inconsistent with the reported history. A near-fatality requires a physician's determination that a child is in serious, critical, or life-threatening condition from suspected maltreatment. An egregious case involves aggravating circumstances — significant violence, torture, or cruel restraint. The key distinction is that near-fatality hinges on a medical-severity judgment, whereas a 'suspicious' designation adds a more-likely-than-not causation threshold. Note too that violence here is defined relationally — an abusive act between family or household members — not by location. These categories determine which cases enter the review system, and therefore which enter our corpus.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Everything from here to the results rests on a single pipeline, applied to both corpora. </a:t>
            </a:r>
            <a:endParaRPr lang="en-US" dirty="0"/>
          </a:p>
          <a:p>
            <a:endParaRPr lang="en-US" dirty="0"/>
          </a:p>
          <a:p>
            <a:r>
              <a:rPr dirty="0"/>
              <a:t>The only steps that differ between the two studies are the covariate we model and the validation we can perform — and I'll flag those differences as we reach them.</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Study 1 is Colorado CFRT reports — two hundred twenty-three child-level narrative records across one hundred eighty-seven incidents. Study 2 is CourtListener — seven hundred fifty-one opinions, of which three hundred thirty-five confirmed cases are modeled. </a:t>
            </a:r>
            <a:endParaRPr lang="en-US" dirty="0"/>
          </a:p>
          <a:p>
            <a:endParaRPr lang="en-US" dirty="0"/>
          </a:p>
          <a:p>
            <a:r>
              <a:rPr dirty="0"/>
              <a:t>Both are extracted with the same model, GPT-4o-mini; both are then modeled with STM in two fields each. </a:t>
            </a:r>
            <a:endParaRPr lang="en-US" dirty="0"/>
          </a:p>
          <a:p>
            <a:endParaRPr lang="en-US" dirty="0"/>
          </a:p>
          <a:p>
            <a:r>
              <a:rPr lang="en-US" dirty="0"/>
              <a:t>The</a:t>
            </a:r>
            <a:r>
              <a:rPr dirty="0"/>
              <a:t> covariate is incident year in Study 1 and judicial ruling in Study 2, and validation differs — regex cross-checking for the reviews, and a BART zero-shot classifier plus repeat-run reliability for the opinions. </a:t>
            </a:r>
            <a:r>
              <a:rPr lang="en-US" dirty="0"/>
              <a:t>BART zero-shot classification uses a pretrained language model to assign text to researcher-defined categories without requiring labeled training examples.</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slide makes concrete what the model actually pulls out, and the parallel structure between the two sources is deliberate. From the death reviews: caregiver behavior — who was present and the explanation offered; injury mechanism and location; setting, including sleep surface and supervision; and diagnosis. From the opinions: case type and ruling; injury mechanism and location; perpetrator and victim relationship; and documented long-term consequences. </a:t>
            </a:r>
            <a:endParaRPr lang="en-US" dirty="0"/>
          </a:p>
          <a:p>
            <a:endParaRPr lang="en-US" dirty="0"/>
          </a:p>
          <a:p>
            <a:r>
              <a:rPr lang="en-US" dirty="0"/>
              <a:t>Again, </a:t>
            </a:r>
            <a:r>
              <a:rPr dirty="0"/>
              <a:t>the same diagnosis code can describe an accidental fall or an inflicted head injury — only the narrative distinguishes </a:t>
            </a:r>
            <a:r>
              <a:rPr lang="en-US" dirty="0"/>
              <a:t>the circumstances, actors, and actions behind the injury</a:t>
            </a:r>
            <a:r>
              <a:rPr dirty="0"/>
              <a:t>. That is exactly the information structured surveillance discards.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Step one, narrative extraction: the PDF reports are parsed</a:t>
            </a:r>
            <a:r>
              <a:rPr lang="en-US" dirty="0"/>
              <a:t>,</a:t>
            </a:r>
            <a:r>
              <a:rPr dirty="0"/>
              <a:t> and regular expressions isolate the free-text fields from the fixed administrative template. </a:t>
            </a:r>
            <a:endParaRPr lang="en-US" dirty="0"/>
          </a:p>
          <a:p>
            <a:endParaRPr lang="en-US" dirty="0"/>
          </a:p>
          <a:p>
            <a:r>
              <a:rPr dirty="0"/>
              <a:t>Step two</a:t>
            </a:r>
            <a:r>
              <a:rPr lang="en-US" dirty="0"/>
              <a:t>: </a:t>
            </a:r>
            <a:r>
              <a:rPr dirty="0"/>
              <a:t>GPT-4o-mini reads that free text and converts it into standardized fields: caregiver behavior, injury mechanism, setting, and diagnosis. </a:t>
            </a:r>
            <a:endParaRPr lang="en-US" dirty="0"/>
          </a:p>
          <a:p>
            <a:endParaRPr lang="en-US" dirty="0"/>
          </a:p>
          <a:p>
            <a:r>
              <a:rPr dirty="0"/>
              <a:t>Step three: those semantic features are merged with structured injury variables — age, sex, incident type, prior DHS involvement, county. </a:t>
            </a:r>
            <a:endParaRPr lang="en-US" dirty="0"/>
          </a:p>
          <a:p>
            <a:endParaRPr lang="en-US" dirty="0"/>
          </a:p>
          <a:p>
            <a:r>
              <a:rPr dirty="0"/>
              <a:t>Step four: STM recovers the latent themes, </a:t>
            </a:r>
            <a:r>
              <a:rPr lang="en-US" dirty="0"/>
              <a:t>using year or ruling as the covariate, and labels each topic with</a:t>
            </a:r>
            <a:r>
              <a:rPr dirty="0"/>
              <a:t> FREX words and representative excerpts. </a:t>
            </a:r>
            <a:endParaRPr lang="en-US" dirty="0"/>
          </a:p>
          <a:p>
            <a:endParaRPr lang="en-US" dirty="0"/>
          </a:p>
          <a:p>
            <a:r>
              <a:rPr lang="en-US" dirty="0"/>
              <a:t>TO address validity of the topics: </a:t>
            </a:r>
            <a:r>
              <a:rPr dirty="0"/>
              <a:t>the extracted fields were cross-checked against regular-expression extraction wherever both methods returned a value, so the model's output is not taken on faith.</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A brief but important technical </a:t>
            </a:r>
            <a:r>
              <a:rPr lang="en-US" dirty="0"/>
              <a:t>note:</a:t>
            </a:r>
            <a:r>
              <a:rPr dirty="0"/>
              <a:t> preprocessing choices </a:t>
            </a:r>
            <a:r>
              <a:rPr lang="en-US" dirty="0"/>
              <a:t>shape which topics </a:t>
            </a:r>
            <a:r>
              <a:rPr dirty="0"/>
              <a:t>emerge. </a:t>
            </a:r>
            <a:r>
              <a:rPr lang="en-US" dirty="0"/>
              <a:t>Text was lowercased and stripped </a:t>
            </a:r>
            <a:r>
              <a:rPr dirty="0"/>
              <a:t>of punctuation, numbers, and standard stop words. Critically, we built a domain stop list that removed administrative and template terms — child, county, department, fatality, egregious — and near-universal role nouns like mother and father, so those wouldn't dominate; but we </a:t>
            </a:r>
            <a:r>
              <a:rPr b="1" dirty="0"/>
              <a:t>deliberately retained discriminating content words such as domestic, violence, substance, custody, maternal, and paternal</a:t>
            </a:r>
            <a:r>
              <a:rPr dirty="0"/>
              <a:t>. </a:t>
            </a:r>
            <a:endParaRPr lang="en-US" dirty="0"/>
          </a:p>
          <a:p>
            <a:endParaRPr lang="en-US" dirty="0"/>
          </a:p>
          <a:p>
            <a:r>
              <a:rPr dirty="0"/>
              <a:t>Bigrams and trigrams were detected in the legal text</a:t>
            </a:r>
            <a:r>
              <a:rPr lang="en-US" dirty="0"/>
              <a:t>— head injury, strangulation injury—</a:t>
            </a:r>
            <a:r>
              <a:rPr dirty="0"/>
              <a:t> we did not stem, and terms appearing in fewer than three documents were dropped. </a:t>
            </a:r>
            <a:endParaRPr lang="en-US" dirty="0"/>
          </a:p>
          <a:p>
            <a:endParaRPr lang="en-US" dirty="0"/>
          </a:p>
          <a:p>
            <a:r>
              <a:rPr dirty="0"/>
              <a:t>The table shows the consequence: the circumstances field carries a far larger vocabulary — nearly two thousand eight hundred terms — consistent with its role describing varied injury mechanisms and clinical findings.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states how the model was fit and interpreted. Each field was modeled separately, and each narrative is represented as a mixture of topics — we preserve how strongly each theme appears in each case rather than forcing a single label. Incident year or judicial ruling enters as a prevalence covariate. Topics are characterized by both highest-probability and FREX words, the latter balancing frequency against exclusivity, so the label reflects what is distinctive about a topic. Interpretation was not automated: for each topic, the three most representative narratives were read, and two reviewers assigned a plain-language label and description. And because STM carries the covariate, we can formally test whether a topic's prevalence differs — for instance, whether injury-mechanism topics vary by legal outcome. The upshot: the model recovers recurring patterns while preserving case-level variation.</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How did we choose the number of topics, K? We ran </a:t>
            </a:r>
            <a:r>
              <a:rPr dirty="0" err="1"/>
              <a:t>searchK</a:t>
            </a:r>
            <a:r>
              <a:rPr dirty="0"/>
              <a:t> across K equals three through fifteen for every field, judging four diagnostics at once: exclusivity and semantic coherence — both higher-is-better; the variational lower bound, a measure of overall fit; and residual dispersion, where lower indicates less unexplained structure. We combined them into a single standardized composite and selected the solutions that optimized it — fourteen and fifteen topics for the two CFRT fields, thirteen and fourteen for the two case-law fields, all stable across neighboring values of K. </a:t>
            </a:r>
            <a:endParaRPr lang="en-US" dirty="0"/>
          </a:p>
          <a:p>
            <a:endParaRPr lang="en-US" dirty="0"/>
          </a:p>
          <a:p>
            <a:endParaRPr lang="en-US" dirty="0"/>
          </a:p>
          <a:p>
            <a:r>
              <a:rPr lang="en-US" dirty="0"/>
              <a:t>We gauged</a:t>
            </a:r>
            <a:r>
              <a:rPr dirty="0"/>
              <a:t> reliability</a:t>
            </a:r>
            <a:r>
              <a:rPr lang="en-US" dirty="0"/>
              <a:t> by re-running GPT-4o-mini three times on thirty cases, with six of nine fields exceeding eighty percent agreement, and gauged convergent validity</a:t>
            </a:r>
            <a:r>
              <a:rPr dirty="0"/>
              <a:t> using an independent BART zero-shot classifier across twelve consequence categories. Agreement was strong for most outcomes. </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turn to the first set of results — the Colorado child fatality reviews — and what the death-review narratives reveal about the risk context and the injury circumstances of severe and fatal child maltreatment.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full file </a:t>
            </a:r>
            <a:r>
              <a:rPr lang="en-US" dirty="0"/>
              <a:t>has 917 records; the narrative subsample has 223</a:t>
            </a:r>
            <a:r>
              <a:rPr dirty="0"/>
              <a:t>. </a:t>
            </a:r>
            <a:endParaRPr lang="en-US" dirty="0"/>
          </a:p>
          <a:p>
            <a:endParaRPr lang="en-US" dirty="0"/>
          </a:p>
          <a:p>
            <a:r>
              <a:rPr lang="en-US" dirty="0"/>
              <a:t>The median age in the subsample is under two years, and the cases weigh heavily toward fatal and egregious outcomes. </a:t>
            </a:r>
          </a:p>
          <a:p>
            <a:endParaRPr lang="en-US" dirty="0"/>
          </a:p>
          <a:p>
            <a:r>
              <a:rPr lang="en-US" dirty="0"/>
              <a:t>O</a:t>
            </a:r>
            <a:r>
              <a:rPr dirty="0"/>
              <a:t>ne hundred percent had prior DHS involvement and a substantiated finding, versus about sixty-four and seventy percent in the full file. </a:t>
            </a:r>
            <a:endParaRPr lang="en-US" dirty="0"/>
          </a:p>
          <a:p>
            <a:endParaRPr lang="en-US" dirty="0"/>
          </a:p>
          <a:p>
            <a:r>
              <a:rPr dirty="0"/>
              <a:t>The AI-derived drug-or-alcohol flag appears in about eighty-two percent of the subsample — a descriptive corpus feature I'll caveat later. </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risk field tells us who was in the home, while the circumstances field tells us how the injury occurred. </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Here are the leading themes from both fields, ranked by prevalence. On the risk side, the dominant themes are parental mental health — depression, anxiety, PTSD,</a:t>
            </a:r>
            <a:r>
              <a:rPr lang="en-US" dirty="0"/>
              <a:t> fo</a:t>
            </a:r>
            <a:r>
              <a:rPr dirty="0"/>
              <a:t>llowed by domestic violence combined with parental criminal or substance history, and caregiving by maternal relatives amid DV or incarceration. </a:t>
            </a:r>
            <a:endParaRPr lang="en-US" dirty="0"/>
          </a:p>
          <a:p>
            <a:endParaRPr lang="en-US" dirty="0"/>
          </a:p>
          <a:p>
            <a:r>
              <a:rPr dirty="0"/>
              <a:t>On the circumstances side, the single leading theme is abusive head trauma and unexplained skeletal injuries</a:t>
            </a:r>
            <a:r>
              <a:rPr lang="en-US" dirty="0"/>
              <a:t>,</a:t>
            </a:r>
            <a:r>
              <a:rPr dirty="0"/>
              <a:t> followed by accidental drug ingestion and DV-homicide-related themes. </a:t>
            </a: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the full fourteen-topic solution for the risk field; I'll highlight structure rather than read every row. </a:t>
            </a:r>
            <a:endParaRPr lang="en-US" dirty="0"/>
          </a:p>
          <a:p>
            <a:endParaRPr lang="en-US" dirty="0"/>
          </a:p>
          <a:p>
            <a:r>
              <a:rPr dirty="0"/>
              <a:t>Prevalence is the mean document-topic proportion, and the right-hand column marks whether a theme is rising or falling across incident years, with significance. </a:t>
            </a:r>
            <a:endParaRPr lang="en-US" dirty="0"/>
          </a:p>
          <a:p>
            <a:endParaRPr lang="en-US" dirty="0"/>
          </a:p>
          <a:p>
            <a:r>
              <a:rPr dirty="0"/>
              <a:t>The dominant themes are parental mental health and the domestic-violence-plus-substance cluster. The temporal column is where the movement is: immigration and international family background is rising most strongly, alongside several unsafe caregiving configurations, while the mother's-boyfriend physical-abuse theme and half-sibling household splitting are declining. </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fifteen-topic circumstances solution, and the ordering reinforces the central finding. Abusive head trauma and unexplained skeletal injuries sits at the top, at point one-one-three, with FREX terms infant, brain, skeletal,. </a:t>
            </a:r>
            <a:endParaRPr lang="en-US" dirty="0"/>
          </a:p>
          <a:p>
            <a:endParaRPr lang="en-US" dirty="0"/>
          </a:p>
          <a:p>
            <a:r>
              <a:rPr dirty="0"/>
              <a:t>Below it are accidental drug ingestion, sudden unexplained infant death, and several DV-homicide and household themes. On the temporal column, only one theme rises significantly — unsafe sleep and co-sleeping infant death — which I'll flag again shortly. </a:t>
            </a:r>
            <a:endParaRPr lang="en-US" dirty="0"/>
          </a:p>
          <a:p>
            <a:endParaRPr lang="en-US" dirty="0"/>
          </a:p>
          <a:p>
            <a:r>
              <a:rPr dirty="0"/>
              <a:t>The substantive point</a:t>
            </a:r>
            <a:r>
              <a:rPr lang="en-US" dirty="0"/>
              <a:t> is that this is</a:t>
            </a:r>
            <a:r>
              <a:rPr dirty="0"/>
              <a:t> a data-driven model, given only narrative text, </a:t>
            </a:r>
            <a:r>
              <a:rPr lang="en-US" dirty="0"/>
              <a:t>that </a:t>
            </a:r>
            <a:r>
              <a:rPr dirty="0"/>
              <a:t>surfaces an </a:t>
            </a:r>
            <a:r>
              <a:rPr lang="en-US" dirty="0"/>
              <a:t>abusive head trauma</a:t>
            </a:r>
            <a:r>
              <a:rPr dirty="0"/>
              <a:t> theme as the most prevalent circumstance of severe and fatal maltreatment.</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Now the temporal dimension, which is what STM's covariate structure buys us. The two panels plot topic prevalence by incident year for each field, and the lists summarize what moves significantly. Rising: immigration and international family background — the strongest effect — unsafe sleep and co-sleeping infant death, infant cases with prior sibling loss, multigenerational substance use, and maternal-relative caregiving. Declining: the mother's-boyfriend physical-abuse theme, half-sibling household splitting, severe DV with captivity, stepfather households with DV and criminal justice, and blended-family custody arrangements. I'd caution against over-reading any single trajectory given the sample size, but the directionality is coherent and, for prevention, actionable — the rising themes point to where attention may be shifting.</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Two maps give the geographic distribution. On the left, raw counts by investigating county; on the right, the standardized incidence ratio, which adjusts for the child population so we compare like with like. Three counties — El Paso, Denver, and Adams — account for nearly fifty-six percent of geocoded cases. But adjustment changes the interpretation: El Paso runs at roughly twice its expected rate, Denver above expectation, and several smaller counties show pronounced excesses — Fremont at 3.39, Mesa at 1.97 — while affluent suburbs fall well below one: Douglas at 0.24, Boulder at 0.54. So the burden is not simply where the population is; it is patterned, echoing the deprivation gradient from the prior-work slide. I'll note in limitations that SIRs are unstable for the smallest counties.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flow diagram traces movement between the county of prior DHS involvement and the county of the incident. Most movement concentrates among four adjacent Front Range counties — Adams, Arapahoe, Denver, and Jefferson — with Adams-to-Denver and Arapahoe-to-Denver the most common paths, ten cases each. A smaller number of long-distance flows originate in rural southern and southwestern counties, which raises genuine service-continuity concerns when a family crosses jurisdictions between prior contact and the fatal or near-fatal event. The methodological point to underline: these movement histories are recoverable only from the narrative text — they simply do not exist as a structured field. That completes Study 1.</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We now turn to the second source — appellate case law — which lets us see how abuse-related craniofacial injury, its mechanisms, and its long-term consequences in children are documented, and durably preserved, in the legal record.</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Study 2 corpus, and how it accrues over time. Seven hundred fifty-one full-text opinions were retrieved and passed through the same nine-field GPT extraction; confirmed cases proceed to two STM models — injury mechanism at thirteen topics and long-term consequences at fourteen. The time trend rises steadily, from about twenty-one to fifty-six opinions between 2015 and 2020 — partly a reflection of what reaches appellate review and gets published. The example grounds what these records contain: In re A.M., a child born at twenty-four weeks with cerebral palsy and spastic quadriplegia, a dislodged tracheostomy tube, a ruptured eardrum, water poured on the child, with domestic violence between the parents flagged by the hospital. That level of clinical and behavioral detail is exactly what the legal narrative preserves.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D37AA-2541-3280-FA81-19341450A3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A948D5-8908-EA6F-D16C-BE362B283A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66B21F-8A91-5717-379C-BF860D0CCA7D}"/>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A7ECB01A-9620-4000-CC57-161918E280A5}"/>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23195509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 thirteen-topic injury-mechanism solution for the opinions. Read down the prevalence column and the story is blunt force to the head and face: physical assault, multi-mechanism, is most prevalent at point one-four-five; blunt force to the head and upper body at point one-zero-zero; punching and facial trauma at point zero-nine-seven. Below those sit escalating-assault, throwing-and-slamming, and strangulation themes. I want to flag two topics specifically, because they recur in the synthesis: Topic 12, child-involved assault and falls, which is structurally distinct — the language of children, beds, falls, and hair; and Topic 2, strangulation with loss of consciousness. These two carry most of the child-relevant and highest-lethality signal, and we'll return to both.</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does two things. The network on the left shows how the mechanism topics correlate — which themes tend to co-occur within the same opinions — and the labeled key identifies each node. Two clusters connect through the strangulation-plus-weapon and the weapon-slash-extreme-violence topics; and, importantly, the throwing-and-slamming and extreme-violence topics link into child-involved assault — a recurring escalation pattern rather than isolated events. On the right are representative excerpts pulled with findThoughts, which is how we validated that the labels mean what we claim. For child-involved assault: a child grabbed by the hair and thrown, hitting her head on a bookshelf; a child falling from a bed onto a toy. For strangulation: a victim struck and choked into repeated loss of consciousness. The quotations confirm the topics are coherent, not artifacts of the model.</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fourteen-topic long-term-consequence solution, and here the leading theme is telling: PTSD and psychological trauma is the single most prevalent consequence topic, at point one-one-three. But look at what follows — acute severe head and skeletal trauma, ongoing head injury and functional impairment, brain injury and cognitive-damage risk, complex traumatic brain injury and systemic effects. Head, skull, and brain-injury themes recur throughout the ranking. So the legal record independently documents the same two burdens the death reviews imply — a psychological toll and a neurological one — which is precisely the cross-source corroboration this study is built to produce.</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slide quantifies the documented long-term burden following craniofacial injury, tallied from the opinions, with the correlation network for these consequence topics on the right. Neurological or TBI outcomes appear in twenty-two percent of cases; psychological or PTSD outcomes in sixteen percent; visual impairment in over thirteen percent; then vascular or hemorrhagic, surgical, and — notably — endocrine or pituitary involvement in a small but clinically striking share. </a:t>
            </a:r>
            <a:endParaRPr lang="en-US" dirty="0"/>
          </a:p>
          <a:p>
            <a:endParaRPr lang="en-US" dirty="0"/>
          </a:p>
          <a:p>
            <a:r>
              <a:rPr lang="en-US" dirty="0"/>
              <a:t>T</a:t>
            </a:r>
            <a:r>
              <a:rPr dirty="0"/>
              <a:t>hese are serious, multi-system sequelae, recorded in a legal document, for injuries a diagnostic code would render as a single acute event.</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33313794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To make the consequences concrete rather than aggregate, four child cases drawn from the opinions. A skull injury with ongoing neurological care and a PTSD diagnosis; the cerebral-palsy and spastic-quadriplegia case requiring full-time care; a skull fracture that impacted the pituitary gland, producing diabetes insipidus; and a stepfather-inflicted head injury followed by concussion, stress hives, and bed-wetting. The reason this matters, stated on the slide, is a genuine strength of the case-law source: these records document cerebral palsy, pituitary damage, and neurological sequelae in children years before any clinical follow-up study would ever reach these survivors. </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is where we test whether to trust the extraction</a:t>
            </a:r>
            <a:r>
              <a:rPr lang="en-US" dirty="0"/>
              <a:t> using supervised ML</a:t>
            </a:r>
            <a:r>
              <a:rPr dirty="0"/>
              <a:t>. </a:t>
            </a:r>
            <a:endParaRPr lang="en-US" dirty="0"/>
          </a:p>
          <a:p>
            <a:endParaRPr lang="en-US" dirty="0"/>
          </a:p>
          <a:p>
            <a:r>
              <a:rPr dirty="0"/>
              <a:t>On the left, convergent validity: for four consequence categories we compare the GPT-derived rate against an independent BART zero-shot classifier. Agreement is close for vision loss and reasonable for TBI and psychological outcomes; where they diverge — death and vision loss — GPT reads lower. </a:t>
            </a:r>
            <a:endParaRPr lang="en-US" dirty="0"/>
          </a:p>
          <a:p>
            <a:endParaRPr lang="en-US" dirty="0"/>
          </a:p>
          <a:p>
            <a:r>
              <a:rPr dirty="0"/>
              <a:t>On the right, reliability from re-running the extraction: the fields most central to our analysis all clear the eighty-percent threshold — DV confirmed at ninety-three, long-term consequences at ninety, injury mechanism at eighty-three. The fields that fall short — legal outcome and ruling — are more interpretive</a:t>
            </a:r>
            <a:r>
              <a:rPr lang="en-US" dirty="0"/>
              <a:t>.</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With both studies on the table, this final section is the payoff — where the death-review and case-law pipelines converge, and why triangulating them is stronger than relying on either alone.</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dirty="0"/>
              <a:t> row</a:t>
            </a:r>
            <a:r>
              <a:rPr lang="en-US" dirty="0"/>
              <a:t>s</a:t>
            </a:r>
            <a:r>
              <a:rPr dirty="0"/>
              <a:t> point </a:t>
            </a:r>
            <a:r>
              <a:rPr lang="en-US" dirty="0"/>
              <a:t>towards</a:t>
            </a:r>
            <a:r>
              <a:rPr dirty="0"/>
              <a:t> agreement between two entirely independent data sources. Blunt, craniofacial force is the dominant mechanism in both — the leading circumstance theme in the reviews, and the top mechanism </a:t>
            </a:r>
            <a:r>
              <a:rPr lang="en-US" dirty="0"/>
              <a:t>topic</a:t>
            </a:r>
            <a:r>
              <a:rPr dirty="0"/>
              <a:t> in the opinions. Strangulation surfaces in both as a high-lethality pattern whose soft-tissue damage can be delayed. Child TBI emerges as structurally distinct in both — the model literally separates child-involved assault from intimate-partner violence. Psychological burden is the leading long-term signal in both. </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This figure summarizes the outcome architecture — acute outcomes such as hospitalization, loss of consciousness, and death; and long-term physical and psychological consequences branching into neurological, sensory, structural, and psychological sequelae. </a:t>
            </a:r>
            <a:r>
              <a:rPr lang="en-US" dirty="0"/>
              <a:t>T</a:t>
            </a:r>
            <a:r>
              <a:rPr dirty="0"/>
              <a:t>his full spectrum recurs across both the CFRT death reviews and the case-law narratives</a:t>
            </a:r>
            <a:r>
              <a:rPr lang="en-US" dirty="0"/>
              <a:t> and </a:t>
            </a:r>
            <a:r>
              <a:rPr dirty="0"/>
              <a:t>trace</a:t>
            </a:r>
            <a:r>
              <a:rPr lang="en-US" dirty="0"/>
              <a:t>s</a:t>
            </a:r>
            <a:r>
              <a:rPr dirty="0"/>
              <a:t> the same abuse-related injury trajectory</a:t>
            </a:r>
            <a:r>
              <a:rPr lang="en-US" dirty="0"/>
              <a:t>.</a:t>
            </a:r>
            <a:endParaRPr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AI-assisted narrative analysis turns information buried in free text into patterns we can examine systematically at scale. It complements existing surveillance by adding context and revealing relationships that structured codes alone may miss.</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These findings directly affect how injuries are documented, screened, and followed over time. They also show why narrative information can strengthen clinical, legal, and surveillance systems by capturing mechanisms and consequences that structured diagnoses may miss.</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Several limitations are worth noting. First, we use this to demonstrate feasibility, and deliberately use a small corpus particularly for the case law (the fatality report data can also be expanded by using more years) </a:t>
            </a:r>
          </a:p>
          <a:p>
            <a:endParaRPr lang="en-US" dirty="0"/>
          </a:p>
          <a:p>
            <a:r>
              <a:rPr lang="en-US" dirty="0"/>
              <a:t>This may </a:t>
            </a:r>
            <a:r>
              <a:rPr dirty="0"/>
              <a:t>limit the reliability of topic estimation</a:t>
            </a:r>
            <a:r>
              <a:rPr lang="en-US" dirty="0"/>
              <a:t>.</a:t>
            </a:r>
          </a:p>
          <a:p>
            <a:endParaRPr lang="en-US" dirty="0"/>
          </a:p>
          <a:p>
            <a:r>
              <a:rPr lang="en-US" dirty="0"/>
              <a:t>We do not have </a:t>
            </a:r>
            <a:r>
              <a:rPr dirty="0"/>
              <a:t>a random sample, since narrative reports exist only for prior-DHS cases, so findings describe system-involved fatalities and near-fatalities, and Colorado's statutory process may not generalize. </a:t>
            </a:r>
            <a:endParaRPr lang="en-US" dirty="0"/>
          </a:p>
          <a:p>
            <a:endParaRPr lang="en-US" dirty="0"/>
          </a:p>
          <a:p>
            <a:r>
              <a:rPr dirty="0"/>
              <a:t>On method: the LLM-extracted fields still await fuller formal validation, and the drug-and-alcohol flag is a descriptive corpus characteristic, not a clinical measure; incident year was the only prevalence covariate, with child- and county-level covariates </a:t>
            </a:r>
            <a:r>
              <a:rPr lang="en-US" dirty="0"/>
              <a:t>are left for future analyses</a:t>
            </a:r>
            <a:r>
              <a:rPr dirty="0"/>
              <a:t>; </a:t>
            </a:r>
            <a:endParaRPr lang="en-US" dirty="0"/>
          </a:p>
          <a:p>
            <a:endParaRPr lang="en-US" dirty="0"/>
          </a:p>
          <a:p>
            <a:r>
              <a:rPr dirty="0"/>
              <a:t>the geographic analysis is descriptive, with SIRs unstable for small counties and rural areas underrepresented. These bound the claims, but they do not undercut the central proof of concept.</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To conclude. First, AI-based analysis turned narrative case information into analyzable data — behavior, mechanism, household context, and clinical findings that structured fields do not carry. Second, topic modeling recovered coherent, interpretable patterns of risk and circumstance, including a prominent abusive-head-trauma and unexplained-skeletal-injury signal. Third, TBI and head injury emerged as a defining feature of severe and fatal maltreatment across both pipelines. And the overarching message: triangulation is the strongest approach — neither death reviews nor case law captures abuse-related child injury alone, but integrated, they identify patterns that improve our understanding of why these incidents occur, and they support prevention without assigning blame. Thank you; I'm happy to take your questions.</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9084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C780A-AAEC-9A6F-24F8-706B9F17756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A858E6-BF14-22BE-6F3F-D83CA59C3F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2F57A8-1B2B-BCF8-B752-B976F6304466}"/>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5" name="Footer Placeholder 4">
            <a:extLst>
              <a:ext uri="{FF2B5EF4-FFF2-40B4-BE49-F238E27FC236}">
                <a16:creationId xmlns:a16="http://schemas.microsoft.com/office/drawing/2014/main" id="{8A1BF3BB-B835-03DB-B7A0-C6528F85FA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BC4B027-D514-A238-A690-87B12767A5C1}"/>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22201140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6D765-F9D6-7AD0-CA7A-DD005942F61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0A3351E-FA67-16F4-E80C-FF1ACBDD71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6B895A-EC1D-17DA-CC52-82D383B116C9}"/>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5" name="Footer Placeholder 4">
            <a:extLst>
              <a:ext uri="{FF2B5EF4-FFF2-40B4-BE49-F238E27FC236}">
                <a16:creationId xmlns:a16="http://schemas.microsoft.com/office/drawing/2014/main" id="{83C5C800-6C17-3764-86CF-B59EBD4549B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0FDBC3-CC6E-AEE1-97FC-4BB1DAF32840}"/>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4046517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03D9-7CDB-5B1F-90AC-D8CC4032FFE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53A3A32-E50F-4201-3B00-763839575E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3F28BE-192A-5948-4005-6C48F41A1964}"/>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5" name="Footer Placeholder 4">
            <a:extLst>
              <a:ext uri="{FF2B5EF4-FFF2-40B4-BE49-F238E27FC236}">
                <a16:creationId xmlns:a16="http://schemas.microsoft.com/office/drawing/2014/main" id="{5F259583-A86A-B503-20AF-8A2EB65D23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87B4BD-0E37-1AAE-4137-05BE15E94D8B}"/>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40292366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3B977-549C-4448-0307-263DEEDA4F2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6F5092-AAE6-0F46-E05C-E35227C0915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7143FE-53B2-F3F4-9DB3-45FD5B0EC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442222A-4A32-2FB3-BFC9-41EDF8A56376}"/>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6" name="Footer Placeholder 5">
            <a:extLst>
              <a:ext uri="{FF2B5EF4-FFF2-40B4-BE49-F238E27FC236}">
                <a16:creationId xmlns:a16="http://schemas.microsoft.com/office/drawing/2014/main" id="{5063BF87-F585-7896-77CD-DB00841DAF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C184A-65AF-8505-CE0A-271BA36F75AD}"/>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2682131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F7777-373F-E6B7-8618-E71AFF38ED3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ADD848E-55D1-84CB-C0D5-294AB226335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F6AF53-86A8-7709-5871-E5B2EF79DC5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C6D1D6D-13FB-50BF-676D-58C7716C8B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E23A70-A496-E0E1-9AD9-F1AB4C11A5F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24A15B-9777-E1F2-AB73-CDDECFE497F2}"/>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8" name="Footer Placeholder 7">
            <a:extLst>
              <a:ext uri="{FF2B5EF4-FFF2-40B4-BE49-F238E27FC236}">
                <a16:creationId xmlns:a16="http://schemas.microsoft.com/office/drawing/2014/main" id="{2EB16035-E92E-5232-3934-C7F0F8EE70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5F0027C-F59A-9A8E-D2C8-2B35E252DE5F}"/>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22122288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4D1EB-DC76-3DBC-FEC2-8A859AFEA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2873AF2-F98C-741A-D121-F37849856F22}"/>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4" name="Footer Placeholder 3">
            <a:extLst>
              <a:ext uri="{FF2B5EF4-FFF2-40B4-BE49-F238E27FC236}">
                <a16:creationId xmlns:a16="http://schemas.microsoft.com/office/drawing/2014/main" id="{32C832E7-0C5E-BF27-3BA6-8923249C262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283A3FB-496C-4DA5-2990-EE9C2DE17FAD}"/>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3007260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0EF4AC-6A77-7A1F-CB99-8752BA8D736B}"/>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3" name="Footer Placeholder 2">
            <a:extLst>
              <a:ext uri="{FF2B5EF4-FFF2-40B4-BE49-F238E27FC236}">
                <a16:creationId xmlns:a16="http://schemas.microsoft.com/office/drawing/2014/main" id="{3D5B0D41-4437-D01F-9F17-57A5B8408E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19C4AEE-837B-DE3F-36B1-499723C8F665}"/>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3761604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A150-585F-06DE-7E71-14C43B6909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278212-CF2B-E08D-8C9E-92CC779AE99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184BFC-F20E-DF32-7A45-8C746574C3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B24F47-5EF1-8C80-DE98-1374D4441F50}"/>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6" name="Footer Placeholder 5">
            <a:extLst>
              <a:ext uri="{FF2B5EF4-FFF2-40B4-BE49-F238E27FC236}">
                <a16:creationId xmlns:a16="http://schemas.microsoft.com/office/drawing/2014/main" id="{D4515BB2-A6F8-B58F-C6EB-60199F37CB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38247-D473-EAF9-0D42-16B47D6C7347}"/>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3278381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236F3-663C-8942-DC5D-0C7A73DF850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026A777-E788-D977-5F8C-8CB9B13012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5E209A-E9B7-73A1-6872-1AB8CBA5E4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02906E-0716-0082-2E1E-93D695547021}"/>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6" name="Footer Placeholder 5">
            <a:extLst>
              <a:ext uri="{FF2B5EF4-FFF2-40B4-BE49-F238E27FC236}">
                <a16:creationId xmlns:a16="http://schemas.microsoft.com/office/drawing/2014/main" id="{2D56F37D-F17D-E794-7D79-3292AA7082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09BAC1-F412-F54C-2980-667735692DA1}"/>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543488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9EE6E-A99C-31E3-D30B-88F33938BF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C1677B-6FB6-B511-4623-EDAB9C08B0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3340AB-A865-AE2A-522F-A93236684394}"/>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5" name="Footer Placeholder 4">
            <a:extLst>
              <a:ext uri="{FF2B5EF4-FFF2-40B4-BE49-F238E27FC236}">
                <a16:creationId xmlns:a16="http://schemas.microsoft.com/office/drawing/2014/main" id="{5EF7B7F0-3D55-AAF7-E256-3D27B80D3E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16EB9-B991-B838-1ECE-C78FDAB3AA32}"/>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224894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C32865-41A5-C9A4-FD23-E56AE3E077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1CFD5F3-CD32-A43F-318F-B44026D6F80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73D49A-C651-6075-1E88-0488C73D14BA}"/>
              </a:ext>
            </a:extLst>
          </p:cNvPr>
          <p:cNvSpPr>
            <a:spLocks noGrp="1"/>
          </p:cNvSpPr>
          <p:nvPr>
            <p:ph type="dt" sz="half" idx="10"/>
          </p:nvPr>
        </p:nvSpPr>
        <p:spPr/>
        <p:txBody>
          <a:bodyPr/>
          <a:lstStyle/>
          <a:p>
            <a:fld id="{0436E550-066A-4251-9CDE-B7D297447BA0}" type="datetimeFigureOut">
              <a:rPr lang="en-US" smtClean="0"/>
              <a:t>8/21/2026</a:t>
            </a:fld>
            <a:endParaRPr lang="en-US"/>
          </a:p>
        </p:txBody>
      </p:sp>
      <p:sp>
        <p:nvSpPr>
          <p:cNvPr id="5" name="Footer Placeholder 4">
            <a:extLst>
              <a:ext uri="{FF2B5EF4-FFF2-40B4-BE49-F238E27FC236}">
                <a16:creationId xmlns:a16="http://schemas.microsoft.com/office/drawing/2014/main" id="{172305F2-8672-E6EB-6529-F887014956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61CEF2-F787-5D4B-E2A8-CE39DD7221BE}"/>
              </a:ext>
            </a:extLst>
          </p:cNvPr>
          <p:cNvSpPr>
            <a:spLocks noGrp="1"/>
          </p:cNvSpPr>
          <p:nvPr>
            <p:ph type="sldNum" sz="quarter" idx="12"/>
          </p:nvPr>
        </p:nvSpPr>
        <p:spPr/>
        <p:txBody>
          <a:bodyPr/>
          <a:lstStyle/>
          <a:p>
            <a:fld id="{2580471D-4232-48B3-A393-A5B69A888230}" type="slidenum">
              <a:rPr lang="en-US" smtClean="0"/>
              <a:t>‹#›</a:t>
            </a:fld>
            <a:endParaRPr lang="en-US"/>
          </a:p>
        </p:txBody>
      </p:sp>
    </p:spTree>
    <p:extLst>
      <p:ext uri="{BB962C8B-B14F-4D97-AF65-F5344CB8AC3E}">
        <p14:creationId xmlns:p14="http://schemas.microsoft.com/office/powerpoint/2010/main" val="36208279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38536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3.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3632685"/>
      </p:ext>
    </p:extLst>
  </p:cSld>
  <p:clrMap bg1="lt1" tx1="dk1" bg2="lt2" tx2="dk2" accent1="accent1" accent2="accent2" accent3="accent3" accent4="accent4" accent5="accent5" accent6="accent6" hlink="hlink" folHlink="folHlink"/>
  <p:sldLayoutIdLst>
    <p:sldLayoutId id="2147483651"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0CEAAB7-EB49-D927-D7DE-2C358B94C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65F5F8-226D-EA22-B87C-C62ECEDD17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ACCDE3-CAE9-D633-02C3-C3415A2939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436E550-066A-4251-9CDE-B7D297447BA0}" type="datetimeFigureOut">
              <a:rPr lang="en-US" smtClean="0"/>
              <a:t>8/21/2026</a:t>
            </a:fld>
            <a:endParaRPr lang="en-US"/>
          </a:p>
        </p:txBody>
      </p:sp>
      <p:sp>
        <p:nvSpPr>
          <p:cNvPr id="5" name="Footer Placeholder 4">
            <a:extLst>
              <a:ext uri="{FF2B5EF4-FFF2-40B4-BE49-F238E27FC236}">
                <a16:creationId xmlns:a16="http://schemas.microsoft.com/office/drawing/2014/main" id="{2C15392C-FA3D-41E0-830E-B2FE1B2D52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C520D17-6B4B-0573-7AF5-A98953BEDE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80471D-4232-48B3-A393-A5B69A888230}" type="slidenum">
              <a:rPr lang="en-US" smtClean="0"/>
              <a:t>‹#›</a:t>
            </a:fld>
            <a:endParaRPr lang="en-US"/>
          </a:p>
        </p:txBody>
      </p:sp>
    </p:spTree>
    <p:extLst>
      <p:ext uri="{BB962C8B-B14F-4D97-AF65-F5344CB8AC3E}">
        <p14:creationId xmlns:p14="http://schemas.microsoft.com/office/powerpoint/2010/main" val="3014731542"/>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s://cdhs.colorado.gov/child-fatality-reviews"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courtlistener.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8B0000"/>
        </a:solidFill>
        <a:effectLst/>
      </p:bgPr>
    </p:bg>
    <p:spTree>
      <p:nvGrpSpPr>
        <p:cNvPr id="1" name=""/>
        <p:cNvGrpSpPr/>
        <p:nvPr/>
      </p:nvGrpSpPr>
      <p:grpSpPr>
        <a:xfrm>
          <a:off x="0" y="0"/>
          <a:ext cx="0" cy="0"/>
          <a:chOff x="0" y="0"/>
          <a:chExt cx="0" cy="0"/>
        </a:xfrm>
      </p:grpSpPr>
      <p:sp>
        <p:nvSpPr>
          <p:cNvPr id="3" name="Text 1"/>
          <p:cNvSpPr/>
          <p:nvPr/>
        </p:nvSpPr>
        <p:spPr>
          <a:xfrm>
            <a:off x="548640" y="1642534"/>
            <a:ext cx="11094415" cy="1463040"/>
          </a:xfrm>
          <a:prstGeom prst="rect">
            <a:avLst/>
          </a:prstGeom>
          <a:noFill/>
          <a:ln/>
        </p:spPr>
        <p:txBody>
          <a:bodyPr wrap="square" rtlCol="0" anchor="t"/>
          <a:lstStyle/>
          <a:p>
            <a:pPr>
              <a:lnSpc>
                <a:spcPct val="102000"/>
              </a:lnSpc>
            </a:pPr>
            <a:r>
              <a:rPr lang="en-US" sz="3800" b="1" dirty="0">
                <a:solidFill>
                  <a:srgbClr val="FFFFFF"/>
                </a:solidFill>
                <a:latin typeface="Arial" pitchFamily="34" charset="0"/>
                <a:ea typeface="Arial" pitchFamily="34" charset="-122"/>
                <a:cs typeface="Arial" pitchFamily="34" charset="-120"/>
              </a:rPr>
              <a:t>Detecting Hidden Mechanisms of Abuse-Related Injury in Children: </a:t>
            </a:r>
          </a:p>
          <a:p>
            <a:pPr>
              <a:lnSpc>
                <a:spcPct val="102000"/>
              </a:lnSpc>
            </a:pPr>
            <a:r>
              <a:rPr lang="en-US" sz="3200" b="1" dirty="0">
                <a:solidFill>
                  <a:schemeClr val="bg1"/>
                </a:solidFill>
                <a:latin typeface="Arial" pitchFamily="34" charset="0"/>
                <a:ea typeface="Arial" pitchFamily="34" charset="-122"/>
                <a:cs typeface="Arial" pitchFamily="34" charset="-120"/>
              </a:rPr>
              <a:t>Structured Topic Modeling of Clinical Death Reviews and Legal Opinions</a:t>
            </a:r>
            <a:endParaRPr lang="en-US" sz="3200" b="1" dirty="0">
              <a:solidFill>
                <a:schemeClr val="bg1"/>
              </a:solidFill>
            </a:endParaRPr>
          </a:p>
          <a:p>
            <a:pPr marL="0" indent="0">
              <a:lnSpc>
                <a:spcPct val="102000"/>
              </a:lnSpc>
              <a:buNone/>
            </a:pPr>
            <a:endParaRPr lang="en-US" sz="3200" dirty="0"/>
          </a:p>
        </p:txBody>
      </p:sp>
      <p:sp>
        <p:nvSpPr>
          <p:cNvPr id="4" name="Text 2"/>
          <p:cNvSpPr/>
          <p:nvPr/>
        </p:nvSpPr>
        <p:spPr>
          <a:xfrm>
            <a:off x="548792" y="4153741"/>
            <a:ext cx="10180015" cy="822960"/>
          </a:xfrm>
          <a:prstGeom prst="rect">
            <a:avLst/>
          </a:prstGeom>
          <a:noFill/>
          <a:ln/>
        </p:spPr>
        <p:txBody>
          <a:bodyPr wrap="square" rtlCol="0" anchor="t"/>
          <a:lstStyle/>
          <a:p>
            <a:pPr marL="0" indent="0">
              <a:buNone/>
            </a:pPr>
            <a:r>
              <a:rPr lang="en-US" sz="2000" i="1" dirty="0">
                <a:solidFill>
                  <a:srgbClr val="F0D6D8"/>
                </a:solidFill>
                <a:latin typeface="Arial" pitchFamily="34" charset="0"/>
                <a:ea typeface="Arial" pitchFamily="34" charset="-122"/>
                <a:cs typeface="Arial" pitchFamily="34" charset="-120"/>
              </a:rPr>
              <a:t>Triangulating Multidisciplinary Child Fatality Reviews with Factual and Procedural Narratives from Case Law</a:t>
            </a:r>
            <a:endParaRPr lang="en-US" sz="2000" dirty="0"/>
          </a:p>
        </p:txBody>
      </p:sp>
      <p:sp>
        <p:nvSpPr>
          <p:cNvPr id="6" name="Text 4"/>
          <p:cNvSpPr/>
          <p:nvPr/>
        </p:nvSpPr>
        <p:spPr>
          <a:xfrm>
            <a:off x="574233" y="4899128"/>
            <a:ext cx="10545775" cy="822960"/>
          </a:xfrm>
          <a:prstGeom prst="rect">
            <a:avLst/>
          </a:prstGeom>
          <a:noFill/>
          <a:ln/>
        </p:spPr>
        <p:txBody>
          <a:bodyPr wrap="square" rtlCol="0" anchor="t"/>
          <a:lstStyle/>
          <a:p>
            <a:r>
              <a:rPr lang="en-US" i="1" dirty="0">
                <a:solidFill>
                  <a:schemeClr val="bg1"/>
                </a:solidFill>
                <a:latin typeface="+mj-lt"/>
                <a:ea typeface="Calibri" pitchFamily="34" charset="-122"/>
                <a:cs typeface="Calibri" pitchFamily="34" charset="-120"/>
              </a:rPr>
              <a:t>Investigating Spatial Structures in Urban Environments </a:t>
            </a:r>
            <a:r>
              <a:rPr lang="en-US" dirty="0">
                <a:solidFill>
                  <a:schemeClr val="bg1"/>
                </a:solidFill>
                <a:latin typeface="+mj-lt"/>
                <a:ea typeface="Calibri" pitchFamily="34" charset="-122"/>
                <a:cs typeface="Calibri" pitchFamily="34" charset="-120"/>
              </a:rPr>
              <a:t>(ISSUES) Lab </a:t>
            </a:r>
            <a:r>
              <a:rPr lang="en-US" dirty="0">
                <a:solidFill>
                  <a:schemeClr val="bg1"/>
                </a:solidFill>
                <a:latin typeface="+mj-lt"/>
                <a:ea typeface="Arial" pitchFamily="34" charset="-122"/>
                <a:cs typeface="Arial" pitchFamily="34" charset="-120"/>
              </a:rPr>
              <a:t> </a:t>
            </a:r>
            <a:r>
              <a:rPr lang="en-US" dirty="0">
                <a:solidFill>
                  <a:srgbClr val="FFFFFF"/>
                </a:solidFill>
                <a:latin typeface="+mj-lt"/>
                <a:ea typeface="Arial" pitchFamily="34" charset="-122"/>
                <a:cs typeface="Arial" pitchFamily="34" charset="-120"/>
              </a:rPr>
              <a:t>Members: Gia E. Barboza-Salerno, Henriikka Weir, Malcolm McCarthy, Karla Shockley, Amy Watson-Grace, Keith Warren, Esenia Cassidy, Olivia McLucas, with Scottye Cash &amp; Suzanne Perkins</a:t>
            </a:r>
            <a:endParaRPr lang="en-US" dirty="0">
              <a:latin typeface="+mj-lt"/>
            </a:endParaRPr>
          </a:p>
        </p:txBody>
      </p:sp>
      <p:pic>
        <p:nvPicPr>
          <p:cNvPr id="9" name="Picture 8">
            <a:extLst>
              <a:ext uri="{FF2B5EF4-FFF2-40B4-BE49-F238E27FC236}">
                <a16:creationId xmlns:a16="http://schemas.microsoft.com/office/drawing/2014/main" id="{3FD81291-1B82-484F-F25A-F4B9D950AF08}"/>
              </a:ext>
            </a:extLst>
          </p:cNvPr>
          <p:cNvPicPr>
            <a:picLocks noChangeAspect="1"/>
          </p:cNvPicPr>
          <p:nvPr/>
        </p:nvPicPr>
        <p:blipFill>
          <a:blip r:embed="rId3"/>
          <a:srcRect l="78226" r="3409"/>
          <a:stretch>
            <a:fillRect/>
          </a:stretch>
        </p:blipFill>
        <p:spPr>
          <a:xfrm>
            <a:off x="10827632" y="169820"/>
            <a:ext cx="1188464" cy="1220984"/>
          </a:xfrm>
          <a:prstGeom prst="rect">
            <a:avLst/>
          </a:prstGeom>
          <a:ln>
            <a:noFill/>
          </a:ln>
          <a:effectLst>
            <a:outerShdw blurRad="292100" dist="139700" dir="2700000" algn="tl" rotWithShape="0">
              <a:srgbClr val="333333">
                <a:alpha val="65000"/>
              </a:srgbClr>
            </a:outerShdw>
          </a:effectLst>
        </p:spPr>
      </p:pic>
      <p:pic>
        <p:nvPicPr>
          <p:cNvPr id="11" name="Picture 16" descr="Brutus Buckeye | Ohio State">
            <a:extLst>
              <a:ext uri="{FF2B5EF4-FFF2-40B4-BE49-F238E27FC236}">
                <a16:creationId xmlns:a16="http://schemas.microsoft.com/office/drawing/2014/main" id="{01672A05-3715-ABC6-F531-3469EAD96BF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136" r="7528"/>
          <a:stretch>
            <a:fillRect/>
          </a:stretch>
        </p:blipFill>
        <p:spPr bwMode="auto">
          <a:xfrm>
            <a:off x="298489" y="208299"/>
            <a:ext cx="1288264" cy="11440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3" name="Picture 18" descr="The Ohio State University College of ...">
            <a:extLst>
              <a:ext uri="{FF2B5EF4-FFF2-40B4-BE49-F238E27FC236}">
                <a16:creationId xmlns:a16="http://schemas.microsoft.com/office/drawing/2014/main" id="{48022DD4-7A4C-BB16-3BA4-F54D20F7441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1636" t="14616" r="13787" b="11882"/>
          <a:stretch>
            <a:fillRect/>
          </a:stretch>
        </p:blipFill>
        <p:spPr bwMode="auto">
          <a:xfrm>
            <a:off x="10827632" y="5528954"/>
            <a:ext cx="1188464" cy="111778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5" name="Picture 20" descr="About - The Ohio State University ...">
            <a:extLst>
              <a:ext uri="{FF2B5EF4-FFF2-40B4-BE49-F238E27FC236}">
                <a16:creationId xmlns:a16="http://schemas.microsoft.com/office/drawing/2014/main" id="{035ECAE9-E92D-6E15-E746-35A6F4A17C7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1875" y="6077594"/>
            <a:ext cx="3291841" cy="5046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7" name="Picture 22" descr="Andrew Bowman Quoted in Science ...">
            <a:extLst>
              <a:ext uri="{FF2B5EF4-FFF2-40B4-BE49-F238E27FC236}">
                <a16:creationId xmlns:a16="http://schemas.microsoft.com/office/drawing/2014/main" id="{C44AC7C6-9140-8DBD-873E-5C21FC15E9D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37616" b="36302"/>
          <a:stretch>
            <a:fillRect/>
          </a:stretch>
        </p:blipFill>
        <p:spPr bwMode="auto">
          <a:xfrm>
            <a:off x="3755041" y="6077594"/>
            <a:ext cx="3291843" cy="5046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9" name="Shape 3">
            <a:extLst>
              <a:ext uri="{FF2B5EF4-FFF2-40B4-BE49-F238E27FC236}">
                <a16:creationId xmlns:a16="http://schemas.microsoft.com/office/drawing/2014/main" id="{3EF5E311-9DA4-4F89-94A6-C862BB1C8908}"/>
              </a:ext>
            </a:extLst>
          </p:cNvPr>
          <p:cNvSpPr/>
          <p:nvPr/>
        </p:nvSpPr>
        <p:spPr>
          <a:xfrm>
            <a:off x="574233" y="4002351"/>
            <a:ext cx="7315200" cy="0"/>
          </a:xfrm>
          <a:prstGeom prst="line">
            <a:avLst/>
          </a:prstGeom>
          <a:noFill/>
          <a:ln w="19050">
            <a:solidFill>
              <a:srgbClr val="FFCCCC"/>
            </a:solidFill>
            <a:prstDash val="solid"/>
          </a:ln>
        </p:spPr>
        <p:txBody>
          <a:bodyPr/>
          <a:lstStyle/>
          <a:p>
            <a:pPr defTabSz="1219170"/>
            <a:endParaRPr lang="en-US" sz="2400">
              <a:solidFill>
                <a:prstClr val="black"/>
              </a:solidFill>
              <a:latin typeface="Calibri" panose="020F0502020204030204"/>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THE CORE IDEA</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Integrating Child Abuse &amp; Neglect Case Narratives</a:t>
            </a:r>
            <a:endParaRPr lang="en-US" sz="3000" dirty="0"/>
          </a:p>
        </p:txBody>
      </p:sp>
      <p:sp>
        <p:nvSpPr>
          <p:cNvPr id="4" name="Shape 2"/>
          <p:cNvSpPr/>
          <p:nvPr/>
        </p:nvSpPr>
        <p:spPr>
          <a:xfrm>
            <a:off x="548792" y="2971800"/>
            <a:ext cx="5318608" cy="3063240"/>
          </a:xfrm>
          <a:prstGeom prst="roundRect">
            <a:avLst>
              <a:gd name="adj" fmla="val 2388"/>
            </a:avLst>
          </a:prstGeom>
          <a:solidFill>
            <a:srgbClr val="F3F1F1"/>
          </a:solidFill>
          <a:ln w="12700">
            <a:solidFill>
              <a:srgbClr val="E0D5D5"/>
            </a:solidFill>
            <a:prstDash val="solid"/>
          </a:ln>
          <a:effectLst>
            <a:outerShdw blurRad="76200" dist="25400" dir="5400000" algn="bl" rotWithShape="0">
              <a:srgbClr val="D9CFCF">
                <a:alpha val="50000"/>
              </a:srgbClr>
            </a:outerShdw>
          </a:effectLst>
        </p:spPr>
        <p:txBody>
          <a:bodyPr/>
          <a:lstStyle/>
          <a:p>
            <a:endParaRPr lang="en-US"/>
          </a:p>
        </p:txBody>
      </p:sp>
      <p:sp>
        <p:nvSpPr>
          <p:cNvPr id="5" name="Text 3"/>
          <p:cNvSpPr/>
          <p:nvPr/>
        </p:nvSpPr>
        <p:spPr>
          <a:xfrm>
            <a:off x="637693" y="3086100"/>
            <a:ext cx="4769968"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1</a:t>
            </a:r>
            <a:endParaRPr lang="en-US" sz="1600" dirty="0"/>
          </a:p>
        </p:txBody>
      </p:sp>
      <p:sp>
        <p:nvSpPr>
          <p:cNvPr id="6" name="Text 4"/>
          <p:cNvSpPr/>
          <p:nvPr/>
        </p:nvSpPr>
        <p:spPr>
          <a:xfrm>
            <a:off x="637693" y="3360420"/>
            <a:ext cx="4769968" cy="502920"/>
          </a:xfrm>
          <a:prstGeom prst="rect">
            <a:avLst/>
          </a:prstGeom>
          <a:noFill/>
          <a:ln/>
        </p:spPr>
        <p:txBody>
          <a:bodyPr wrap="square" rtlCol="0" anchor="ctr"/>
          <a:lstStyle/>
          <a:p>
            <a:pPr marL="0" indent="0">
              <a:buNone/>
            </a:pPr>
            <a:r>
              <a:rPr lang="en-US" sz="2200" b="1" dirty="0">
                <a:solidFill>
                  <a:srgbClr val="8B0000"/>
                </a:solidFill>
                <a:latin typeface="Arial" pitchFamily="34" charset="0"/>
                <a:ea typeface="Arial" pitchFamily="34" charset="-122"/>
                <a:cs typeface="Arial" pitchFamily="34" charset="-120"/>
              </a:rPr>
              <a:t>Colorado CFRT Death Reviews</a:t>
            </a:r>
            <a:endParaRPr lang="en-US" sz="2200" dirty="0"/>
          </a:p>
        </p:txBody>
      </p:sp>
      <p:sp>
        <p:nvSpPr>
          <p:cNvPr id="7" name="Text 5"/>
          <p:cNvSpPr/>
          <p:nvPr/>
        </p:nvSpPr>
        <p:spPr>
          <a:xfrm>
            <a:off x="777393" y="3846068"/>
            <a:ext cx="4769968" cy="457200"/>
          </a:xfrm>
          <a:prstGeom prst="rect">
            <a:avLst/>
          </a:prstGeom>
          <a:noFill/>
          <a:ln/>
        </p:spPr>
        <p:txBody>
          <a:bodyPr wrap="square" rtlCol="0" anchor="ctr"/>
          <a:lstStyle/>
          <a:p>
            <a:pPr marL="0" indent="0">
              <a:buNone/>
            </a:pPr>
            <a:r>
              <a:rPr lang="en-US" sz="1600" i="1" dirty="0">
                <a:solidFill>
                  <a:srgbClr val="5A5A5A"/>
                </a:solidFill>
                <a:latin typeface="Arial" pitchFamily="34" charset="0"/>
                <a:ea typeface="Arial" pitchFamily="34" charset="-122"/>
                <a:cs typeface="Arial" pitchFamily="34" charset="-120"/>
              </a:rPr>
              <a:t>Multidisciplinary child fatality &amp; near-fatality reviews</a:t>
            </a:r>
            <a:endParaRPr lang="en-US" sz="1600" dirty="0"/>
          </a:p>
        </p:txBody>
      </p:sp>
      <p:sp>
        <p:nvSpPr>
          <p:cNvPr id="8" name="Text 6"/>
          <p:cNvSpPr/>
          <p:nvPr/>
        </p:nvSpPr>
        <p:spPr>
          <a:xfrm>
            <a:off x="777393" y="4376420"/>
            <a:ext cx="4769968" cy="1371600"/>
          </a:xfrm>
          <a:prstGeom prst="rect">
            <a:avLst/>
          </a:prstGeom>
          <a:noFill/>
          <a:ln/>
        </p:spPr>
        <p:txBody>
          <a:bodyPr wrap="square" rtlCol="0" anchor="t"/>
          <a:lstStyle/>
          <a:p>
            <a:pPr marL="177800" indent="-177800">
              <a:spcAft>
                <a:spcPts val="700"/>
              </a:spcAft>
              <a:buSzPct val="100000"/>
              <a:buChar char="•"/>
            </a:pPr>
            <a:r>
              <a:rPr lang="en-US" sz="1600" dirty="0">
                <a:solidFill>
                  <a:srgbClr val="1F1F1F"/>
                </a:solidFill>
                <a:latin typeface="Arial" pitchFamily="34" charset="0"/>
                <a:ea typeface="Arial" pitchFamily="34" charset="-122"/>
                <a:cs typeface="Arial" pitchFamily="34" charset="-120"/>
              </a:rPr>
              <a:t>Clinical + administrative narratives</a:t>
            </a:r>
            <a:endParaRPr lang="en-US" sz="1600" dirty="0"/>
          </a:p>
          <a:p>
            <a:pPr marL="177800" indent="-177800">
              <a:spcAft>
                <a:spcPts val="700"/>
              </a:spcAft>
              <a:buSzPct val="100000"/>
              <a:buChar char="•"/>
            </a:pPr>
            <a:r>
              <a:rPr lang="en-US" sz="1600" dirty="0">
                <a:solidFill>
                  <a:srgbClr val="1F1F1F"/>
                </a:solidFill>
                <a:latin typeface="Arial" pitchFamily="34" charset="0"/>
                <a:ea typeface="Arial" pitchFamily="34" charset="-122"/>
                <a:cs typeface="Arial" pitchFamily="34" charset="-120"/>
              </a:rPr>
              <a:t>Caregiver behavior, household context, injury mechanism, diagnosis</a:t>
            </a:r>
            <a:endParaRPr lang="en-US" sz="1600" dirty="0"/>
          </a:p>
          <a:p>
            <a:pPr marL="177800" indent="-177800">
              <a:spcAft>
                <a:spcPts val="700"/>
              </a:spcAft>
              <a:buSzPct val="100000"/>
              <a:buChar char="•"/>
            </a:pPr>
            <a:r>
              <a:rPr lang="en-US" sz="1600" dirty="0">
                <a:solidFill>
                  <a:srgbClr val="1F1F1F"/>
                </a:solidFill>
                <a:latin typeface="Arial" pitchFamily="34" charset="0"/>
                <a:ea typeface="Arial" pitchFamily="34" charset="-122"/>
                <a:cs typeface="Arial" pitchFamily="34" charset="-120"/>
              </a:rPr>
              <a:t>What were the circumstances surrounding a fatal, nonfatal, or egregious CAN incident</a:t>
            </a:r>
            <a:endParaRPr lang="en-US" sz="1600" dirty="0"/>
          </a:p>
        </p:txBody>
      </p:sp>
      <p:sp>
        <p:nvSpPr>
          <p:cNvPr id="9" name="Shape 7"/>
          <p:cNvSpPr/>
          <p:nvPr/>
        </p:nvSpPr>
        <p:spPr>
          <a:xfrm>
            <a:off x="6324600" y="2971800"/>
            <a:ext cx="5318608" cy="3063240"/>
          </a:xfrm>
          <a:prstGeom prst="roundRect">
            <a:avLst>
              <a:gd name="adj" fmla="val 2388"/>
            </a:avLst>
          </a:prstGeom>
          <a:solidFill>
            <a:srgbClr val="F3F1F1"/>
          </a:solidFill>
          <a:ln w="12700">
            <a:solidFill>
              <a:srgbClr val="E0D5D5"/>
            </a:solidFill>
            <a:prstDash val="solid"/>
          </a:ln>
          <a:effectLst>
            <a:outerShdw blurRad="76200" dist="25400" dir="5400000" algn="bl" rotWithShape="0">
              <a:srgbClr val="D9CFCF">
                <a:alpha val="50000"/>
              </a:srgbClr>
            </a:outerShdw>
          </a:effectLst>
        </p:spPr>
        <p:txBody>
          <a:bodyPr/>
          <a:lstStyle/>
          <a:p>
            <a:endParaRPr lang="en-US"/>
          </a:p>
        </p:txBody>
      </p:sp>
      <p:sp>
        <p:nvSpPr>
          <p:cNvPr id="10" name="Text 8"/>
          <p:cNvSpPr/>
          <p:nvPr/>
        </p:nvSpPr>
        <p:spPr>
          <a:xfrm>
            <a:off x="6413501" y="3086100"/>
            <a:ext cx="4769968"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a:t>
            </a:r>
            <a:endParaRPr lang="en-US" sz="1600" dirty="0"/>
          </a:p>
        </p:txBody>
      </p:sp>
      <p:sp>
        <p:nvSpPr>
          <p:cNvPr id="11" name="Text 9"/>
          <p:cNvSpPr/>
          <p:nvPr/>
        </p:nvSpPr>
        <p:spPr>
          <a:xfrm>
            <a:off x="6413501" y="3360420"/>
            <a:ext cx="4769968" cy="502920"/>
          </a:xfrm>
          <a:prstGeom prst="rect">
            <a:avLst/>
          </a:prstGeom>
          <a:noFill/>
          <a:ln/>
        </p:spPr>
        <p:txBody>
          <a:bodyPr wrap="square" rtlCol="0" anchor="ctr"/>
          <a:lstStyle/>
          <a:p>
            <a:pPr marL="0" indent="0">
              <a:buNone/>
            </a:pPr>
            <a:r>
              <a:rPr lang="en-US" sz="2200" b="1" dirty="0">
                <a:solidFill>
                  <a:srgbClr val="8B0000"/>
                </a:solidFill>
                <a:latin typeface="Arial" pitchFamily="34" charset="0"/>
                <a:ea typeface="Arial" pitchFamily="34" charset="-122"/>
                <a:cs typeface="Arial" pitchFamily="34" charset="-120"/>
              </a:rPr>
              <a:t>CourtListener Case Law</a:t>
            </a:r>
            <a:endParaRPr lang="en-US" sz="2200" dirty="0"/>
          </a:p>
        </p:txBody>
      </p:sp>
      <p:sp>
        <p:nvSpPr>
          <p:cNvPr id="12" name="Text 10"/>
          <p:cNvSpPr/>
          <p:nvPr/>
        </p:nvSpPr>
        <p:spPr>
          <a:xfrm>
            <a:off x="6643371" y="3846068"/>
            <a:ext cx="4769968" cy="457200"/>
          </a:xfrm>
          <a:prstGeom prst="rect">
            <a:avLst/>
          </a:prstGeom>
          <a:noFill/>
          <a:ln/>
        </p:spPr>
        <p:txBody>
          <a:bodyPr wrap="square" rtlCol="0" anchor="ctr"/>
          <a:lstStyle/>
          <a:p>
            <a:pPr marL="0" indent="0">
              <a:buNone/>
            </a:pPr>
            <a:r>
              <a:rPr lang="en-US" sz="1600" i="1" dirty="0">
                <a:solidFill>
                  <a:srgbClr val="5A5A5A"/>
                </a:solidFill>
                <a:latin typeface="Arial" pitchFamily="34" charset="0"/>
                <a:ea typeface="Arial" pitchFamily="34" charset="-122"/>
                <a:cs typeface="Arial" pitchFamily="34" charset="-120"/>
              </a:rPr>
              <a:t>Factual &amp; procedural narratives from appellate opinions</a:t>
            </a:r>
            <a:endParaRPr lang="en-US" sz="1600" dirty="0"/>
          </a:p>
        </p:txBody>
      </p:sp>
      <p:sp>
        <p:nvSpPr>
          <p:cNvPr id="13" name="Text 11"/>
          <p:cNvSpPr/>
          <p:nvPr/>
        </p:nvSpPr>
        <p:spPr>
          <a:xfrm>
            <a:off x="6643371" y="4376420"/>
            <a:ext cx="4769968" cy="1371600"/>
          </a:xfrm>
          <a:prstGeom prst="rect">
            <a:avLst/>
          </a:prstGeom>
          <a:noFill/>
          <a:ln/>
        </p:spPr>
        <p:txBody>
          <a:bodyPr wrap="square" rtlCol="0" anchor="t"/>
          <a:lstStyle/>
          <a:p>
            <a:pPr marL="177800" indent="-177800">
              <a:spcAft>
                <a:spcPts val="700"/>
              </a:spcAft>
              <a:buSzPct val="100000"/>
              <a:buChar char="•"/>
            </a:pPr>
            <a:r>
              <a:rPr lang="en-US" sz="1600" dirty="0">
                <a:solidFill>
                  <a:srgbClr val="1F1F1F"/>
                </a:solidFill>
                <a:latin typeface="Arial" pitchFamily="34" charset="0"/>
                <a:ea typeface="Arial" pitchFamily="34" charset="-122"/>
                <a:cs typeface="Arial" pitchFamily="34" charset="-120"/>
              </a:rPr>
              <a:t>Legal narratives of adjudicated cases</a:t>
            </a:r>
            <a:endParaRPr lang="en-US" sz="1600" dirty="0"/>
          </a:p>
          <a:p>
            <a:pPr marL="177800" indent="-177800">
              <a:spcAft>
                <a:spcPts val="700"/>
              </a:spcAft>
              <a:buSzPct val="100000"/>
              <a:buChar char="•"/>
            </a:pPr>
            <a:r>
              <a:rPr lang="en-US" sz="1600" dirty="0">
                <a:solidFill>
                  <a:srgbClr val="1F1F1F"/>
                </a:solidFill>
                <a:latin typeface="Arial" pitchFamily="34" charset="0"/>
                <a:ea typeface="Arial" pitchFamily="34" charset="-122"/>
                <a:cs typeface="Arial" pitchFamily="34" charset="-120"/>
              </a:rPr>
              <a:t>Injury mechanism, location, perpetrator, long-term consequences</a:t>
            </a:r>
            <a:endParaRPr lang="en-US" sz="1600" dirty="0"/>
          </a:p>
          <a:p>
            <a:pPr marL="177800" indent="-177800">
              <a:spcAft>
                <a:spcPts val="700"/>
              </a:spcAft>
              <a:buSzPct val="100000"/>
              <a:buChar char="•"/>
            </a:pPr>
            <a:r>
              <a:rPr lang="en-US" sz="1600" dirty="0">
                <a:solidFill>
                  <a:srgbClr val="1F1F1F"/>
                </a:solidFill>
                <a:latin typeface="Arial" pitchFamily="34" charset="0"/>
                <a:ea typeface="Arial" pitchFamily="34" charset="-122"/>
                <a:cs typeface="Arial" pitchFamily="34" charset="-120"/>
              </a:rPr>
              <a:t>How harm and its sequelae are documented over time</a:t>
            </a:r>
            <a:endParaRPr lang="en-US" sz="1600" dirty="0"/>
          </a:p>
        </p:txBody>
      </p:sp>
      <p:sp>
        <p:nvSpPr>
          <p:cNvPr id="14" name="Shape 12"/>
          <p:cNvSpPr/>
          <p:nvPr/>
        </p:nvSpPr>
        <p:spPr>
          <a:xfrm>
            <a:off x="548793" y="1472946"/>
            <a:ext cx="11094415" cy="1234440"/>
          </a:xfrm>
          <a:prstGeom prst="roundRect">
            <a:avLst>
              <a:gd name="adj" fmla="val 4444"/>
            </a:avLst>
          </a:prstGeom>
          <a:solidFill>
            <a:srgbClr val="8B0000"/>
          </a:solidFill>
          <a:ln/>
        </p:spPr>
        <p:txBody>
          <a:bodyPr/>
          <a:lstStyle/>
          <a:p>
            <a:endParaRPr lang="en-US"/>
          </a:p>
        </p:txBody>
      </p:sp>
      <p:sp>
        <p:nvSpPr>
          <p:cNvPr id="15" name="Text 13"/>
          <p:cNvSpPr/>
          <p:nvPr/>
        </p:nvSpPr>
        <p:spPr>
          <a:xfrm>
            <a:off x="777393" y="1610106"/>
            <a:ext cx="10637215" cy="960120"/>
          </a:xfrm>
          <a:prstGeom prst="rect">
            <a:avLst/>
          </a:prstGeom>
          <a:noFill/>
          <a:ln/>
        </p:spPr>
        <p:txBody>
          <a:bodyPr wrap="square" lIns="91440" tIns="91440" rIns="91440" bIns="91440" rtlCol="0" anchor="ctr"/>
          <a:lstStyle/>
          <a:p>
            <a:pPr>
              <a:lnSpc>
                <a:spcPct val="105000"/>
              </a:lnSpc>
            </a:pPr>
            <a:r>
              <a:rPr lang="en-US" sz="1700" b="1" dirty="0">
                <a:solidFill>
                  <a:schemeClr val="bg1"/>
                </a:solidFill>
                <a:latin typeface="Arial" pitchFamily="34" charset="0"/>
                <a:ea typeface="Arial" pitchFamily="34" charset="-122"/>
                <a:cs typeface="Arial" pitchFamily="34" charset="-120"/>
              </a:rPr>
              <a:t>The core idea(s)? (1) </a:t>
            </a:r>
            <a:r>
              <a:rPr lang="en-US" sz="1700" dirty="0">
                <a:solidFill>
                  <a:srgbClr val="FFFFFF"/>
                </a:solidFill>
                <a:latin typeface="Arial" pitchFamily="34" charset="0"/>
                <a:ea typeface="Arial" pitchFamily="34" charset="-122"/>
                <a:cs typeface="Arial" pitchFamily="34" charset="-120"/>
              </a:rPr>
              <a:t>No single surveillance system sees the whole picture. </a:t>
            </a:r>
            <a:r>
              <a:rPr lang="en-US" sz="1700" b="1" dirty="0">
                <a:solidFill>
                  <a:schemeClr val="bg1"/>
                </a:solidFill>
                <a:latin typeface="Arial" pitchFamily="34" charset="0"/>
                <a:ea typeface="Arial" pitchFamily="34" charset="-122"/>
                <a:cs typeface="Arial" pitchFamily="34" charset="-120"/>
              </a:rPr>
              <a:t>(2) </a:t>
            </a:r>
            <a:r>
              <a:rPr lang="en-US" sz="1700" dirty="0">
                <a:solidFill>
                  <a:schemeClr val="bg1"/>
                </a:solidFill>
                <a:latin typeface="Arial" pitchFamily="34" charset="0"/>
                <a:ea typeface="Arial" pitchFamily="34" charset="-122"/>
                <a:cs typeface="Arial" pitchFamily="34" charset="-120"/>
              </a:rPr>
              <a:t>Machine learning analyses and natural language processing can capture important mechanisms that surveillance systems routinely miss. </a:t>
            </a:r>
            <a:r>
              <a:rPr lang="en-US" sz="1700" b="1" dirty="0">
                <a:solidFill>
                  <a:srgbClr val="FFFFFF"/>
                </a:solidFill>
                <a:latin typeface="Arial" pitchFamily="34" charset="0"/>
                <a:ea typeface="Arial" pitchFamily="34" charset="-122"/>
                <a:cs typeface="Arial" pitchFamily="34" charset="-120"/>
              </a:rPr>
              <a:t>(3) </a:t>
            </a:r>
            <a:r>
              <a:rPr lang="en-US" sz="1700" dirty="0">
                <a:solidFill>
                  <a:srgbClr val="FFFFFF"/>
                </a:solidFill>
                <a:latin typeface="Arial" pitchFamily="34" charset="0"/>
                <a:ea typeface="Arial" pitchFamily="34" charset="-122"/>
                <a:cs typeface="Arial" pitchFamily="34" charset="-120"/>
              </a:rPr>
              <a:t>Integrating clinical death reviews with legal case narratives recovers abuse-related mechanisms, including head injury and TBI, that structured codes routinely obscure.</a:t>
            </a:r>
            <a:endParaRPr lang="en-US" sz="1700" dirty="0"/>
          </a:p>
        </p:txBody>
      </p:sp>
      <p:sp>
        <p:nvSpPr>
          <p:cNvPr id="16" name="Text 14"/>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384048"/>
            <a:ext cx="11094415" cy="274320"/>
          </a:xfrm>
          <a:prstGeom prst="rect">
            <a:avLst/>
          </a:prstGeom>
          <a:noFill/>
        </p:spPr>
        <p:txBody>
          <a:bodyPr wrap="square" lIns="27432" tIns="27432" rIns="27432" bIns="27432" anchor="t">
            <a:spAutoFit/>
          </a:bodyPr>
          <a:lstStyle/>
          <a:p>
            <a:pPr algn="l"/>
            <a:r>
              <a:rPr sz="1600" b="1" i="0" spc="200">
                <a:solidFill>
                  <a:srgbClr val="C8102E"/>
                </a:solidFill>
                <a:latin typeface="Arial"/>
              </a:rPr>
              <a:t>MACHINE LEARNING</a:t>
            </a:r>
          </a:p>
        </p:txBody>
      </p:sp>
      <p:sp>
        <p:nvSpPr>
          <p:cNvPr id="4" name="TextBox 3"/>
          <p:cNvSpPr txBox="1"/>
          <p:nvPr/>
        </p:nvSpPr>
        <p:spPr>
          <a:xfrm>
            <a:off x="548640" y="658368"/>
            <a:ext cx="11094415" cy="777240"/>
          </a:xfrm>
          <a:prstGeom prst="rect">
            <a:avLst/>
          </a:prstGeom>
          <a:noFill/>
        </p:spPr>
        <p:txBody>
          <a:bodyPr wrap="square" lIns="27432" tIns="27432" rIns="27432" bIns="27432" anchor="t">
            <a:spAutoFit/>
          </a:bodyPr>
          <a:lstStyle/>
          <a:p>
            <a:pPr algn="l"/>
            <a:r>
              <a:rPr sz="3000" b="1" i="0">
                <a:solidFill>
                  <a:srgbClr val="8B0000"/>
                </a:solidFill>
                <a:latin typeface="Arial"/>
              </a:rPr>
              <a:t>Supervised vs. Unsupervised Learning</a:t>
            </a:r>
          </a:p>
        </p:txBody>
      </p:sp>
      <p:sp>
        <p:nvSpPr>
          <p:cNvPr id="5" name="Rounded Rectangle 4"/>
          <p:cNvSpPr/>
          <p:nvPr/>
        </p:nvSpPr>
        <p:spPr>
          <a:xfrm>
            <a:off x="548640" y="1554480"/>
            <a:ext cx="5318607" cy="3520440"/>
          </a:xfrm>
          <a:prstGeom prst="roundRect">
            <a:avLst>
              <a:gd name="adj" fmla="val 5000"/>
            </a:avLst>
          </a:prstGeom>
          <a:solidFill>
            <a:srgbClr val="F3F1F1"/>
          </a:solidFill>
          <a:ln w="12700">
            <a:solidFill>
              <a:srgbClr val="E0D5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04672" y="1737360"/>
            <a:ext cx="4806543" cy="274320"/>
          </a:xfrm>
          <a:prstGeom prst="rect">
            <a:avLst/>
          </a:prstGeom>
          <a:noFill/>
        </p:spPr>
        <p:txBody>
          <a:bodyPr wrap="square" lIns="27432" tIns="27432" rIns="27432" bIns="27432" anchor="t">
            <a:spAutoFit/>
          </a:bodyPr>
          <a:lstStyle/>
          <a:p>
            <a:pPr algn="l"/>
            <a:r>
              <a:rPr sz="1600" b="1" i="0" spc="200">
                <a:solidFill>
                  <a:srgbClr val="C8102E"/>
                </a:solidFill>
                <a:latin typeface="Arial"/>
              </a:rPr>
              <a:t>SUPERVISED</a:t>
            </a:r>
          </a:p>
        </p:txBody>
      </p:sp>
      <p:sp>
        <p:nvSpPr>
          <p:cNvPr id="7" name="TextBox 6"/>
          <p:cNvSpPr txBox="1"/>
          <p:nvPr/>
        </p:nvSpPr>
        <p:spPr>
          <a:xfrm>
            <a:off x="804672" y="2029967"/>
            <a:ext cx="4806543" cy="411480"/>
          </a:xfrm>
          <a:prstGeom prst="rect">
            <a:avLst/>
          </a:prstGeom>
          <a:noFill/>
        </p:spPr>
        <p:txBody>
          <a:bodyPr wrap="square" lIns="27432" tIns="27432" rIns="27432" bIns="27432" anchor="t">
            <a:spAutoFit/>
          </a:bodyPr>
          <a:lstStyle/>
          <a:p>
            <a:pPr algn="l"/>
            <a:r>
              <a:rPr sz="2100" b="1" i="0">
                <a:solidFill>
                  <a:srgbClr val="8B0000"/>
                </a:solidFill>
                <a:latin typeface="Arial"/>
              </a:rPr>
              <a:t>Learns from labeled examples</a:t>
            </a:r>
          </a:p>
        </p:txBody>
      </p:sp>
      <p:sp>
        <p:nvSpPr>
          <p:cNvPr id="8" name="TextBox 7"/>
          <p:cNvSpPr txBox="1"/>
          <p:nvPr/>
        </p:nvSpPr>
        <p:spPr>
          <a:xfrm>
            <a:off x="804672" y="2468880"/>
            <a:ext cx="4806543" cy="799514"/>
          </a:xfrm>
          <a:prstGeom prst="rect">
            <a:avLst/>
          </a:prstGeom>
          <a:noFill/>
        </p:spPr>
        <p:txBody>
          <a:bodyPr wrap="square" lIns="27432" tIns="27432" rIns="27432" bIns="27432" anchor="t">
            <a:spAutoFit/>
          </a:bodyPr>
          <a:lstStyle/>
          <a:p>
            <a:pPr algn="l">
              <a:lnSpc>
                <a:spcPct val="103000"/>
              </a:lnSpc>
            </a:pPr>
            <a:r>
              <a:rPr lang="en-US" sz="1600" b="0" i="0" dirty="0">
                <a:solidFill>
                  <a:srgbClr val="1F1F1F"/>
                </a:solidFill>
                <a:latin typeface="Arial"/>
              </a:rPr>
              <a:t>Learns from examples where the correct outcome is already known. </a:t>
            </a:r>
            <a:r>
              <a:rPr sz="1600" b="0" i="0" dirty="0">
                <a:solidFill>
                  <a:srgbClr val="1F1F1F"/>
                </a:solidFill>
                <a:latin typeface="Arial"/>
              </a:rPr>
              <a:t>The goal is prediction</a:t>
            </a:r>
            <a:r>
              <a:rPr lang="en-US" sz="1600" b="0" i="0" dirty="0">
                <a:solidFill>
                  <a:srgbClr val="1F1F1F"/>
                </a:solidFill>
                <a:latin typeface="Arial"/>
              </a:rPr>
              <a:t>—</a:t>
            </a:r>
            <a:r>
              <a:rPr sz="1600" b="0" i="0" dirty="0">
                <a:solidFill>
                  <a:srgbClr val="1F1F1F"/>
                </a:solidFill>
                <a:latin typeface="Arial"/>
              </a:rPr>
              <a:t> classifying or estimating an outcome for new cases.</a:t>
            </a:r>
          </a:p>
        </p:txBody>
      </p:sp>
      <p:sp>
        <p:nvSpPr>
          <p:cNvPr id="9" name="TextBox 8"/>
          <p:cNvSpPr txBox="1"/>
          <p:nvPr/>
        </p:nvSpPr>
        <p:spPr>
          <a:xfrm>
            <a:off x="804672" y="3443346"/>
            <a:ext cx="4806543" cy="541623"/>
          </a:xfrm>
          <a:prstGeom prst="rect">
            <a:avLst/>
          </a:prstGeom>
          <a:noFill/>
        </p:spPr>
        <p:txBody>
          <a:bodyPr wrap="square" lIns="27432" tIns="27432" rIns="27432" bIns="27432" anchor="t">
            <a:spAutoFit/>
          </a:bodyPr>
          <a:lstStyle/>
          <a:p>
            <a:pPr algn="l">
              <a:lnSpc>
                <a:spcPct val="102000"/>
              </a:lnSpc>
            </a:pPr>
            <a:r>
              <a:rPr sz="1600" b="1" i="0" dirty="0">
                <a:solidFill>
                  <a:srgbClr val="1F1F1F"/>
                </a:solidFill>
                <a:latin typeface="Arial"/>
              </a:rPr>
              <a:t>Examples. </a:t>
            </a:r>
            <a:r>
              <a:rPr lang="en-US" sz="1600" b="0" i="1" dirty="0">
                <a:solidFill>
                  <a:srgbClr val="5A5A5A"/>
                </a:solidFill>
                <a:latin typeface="Arial"/>
              </a:rPr>
              <a:t>R</a:t>
            </a:r>
            <a:r>
              <a:rPr sz="1600" b="0" i="1" dirty="0">
                <a:solidFill>
                  <a:srgbClr val="5A5A5A"/>
                </a:solidFill>
                <a:latin typeface="Arial"/>
              </a:rPr>
              <a:t>egression, random forests, gradient boosting, support vector machines</a:t>
            </a:r>
          </a:p>
        </p:txBody>
      </p:sp>
      <p:sp>
        <p:nvSpPr>
          <p:cNvPr id="10" name="TextBox 9"/>
          <p:cNvSpPr txBox="1"/>
          <p:nvPr/>
        </p:nvSpPr>
        <p:spPr>
          <a:xfrm>
            <a:off x="804672" y="4224528"/>
            <a:ext cx="4806543" cy="502920"/>
          </a:xfrm>
          <a:prstGeom prst="rect">
            <a:avLst/>
          </a:prstGeom>
          <a:noFill/>
        </p:spPr>
        <p:txBody>
          <a:bodyPr wrap="square" lIns="27432" tIns="27432" rIns="27432" bIns="27432" anchor="t">
            <a:spAutoFit/>
          </a:bodyPr>
          <a:lstStyle/>
          <a:p>
            <a:pPr algn="l">
              <a:lnSpc>
                <a:spcPct val="102000"/>
              </a:lnSpc>
            </a:pPr>
            <a:r>
              <a:rPr sz="1600" b="1" i="0">
                <a:solidFill>
                  <a:srgbClr val="8B0000"/>
                </a:solidFill>
                <a:latin typeface="Arial"/>
              </a:rPr>
              <a:t>In this study.  </a:t>
            </a:r>
            <a:r>
              <a:rPr sz="1600" b="0" i="0">
                <a:solidFill>
                  <a:srgbClr val="1F1F1F"/>
                </a:solidFill>
                <a:latin typeface="Arial"/>
              </a:rPr>
              <a:t>A BART zero-shot classifier independently checks the GPT-extracted consequence categories.</a:t>
            </a:r>
          </a:p>
        </p:txBody>
      </p:sp>
      <p:sp>
        <p:nvSpPr>
          <p:cNvPr id="11" name="Rounded Rectangle 10"/>
          <p:cNvSpPr/>
          <p:nvPr/>
        </p:nvSpPr>
        <p:spPr>
          <a:xfrm>
            <a:off x="6324447" y="1554480"/>
            <a:ext cx="5318607" cy="3520440"/>
          </a:xfrm>
          <a:prstGeom prst="roundRect">
            <a:avLst>
              <a:gd name="adj" fmla="val 5000"/>
            </a:avLst>
          </a:prstGeom>
          <a:solidFill>
            <a:srgbClr val="F3F1F1"/>
          </a:solidFill>
          <a:ln w="12700">
            <a:solidFill>
              <a:srgbClr val="E0D5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580479" y="1737360"/>
            <a:ext cx="4806543" cy="274320"/>
          </a:xfrm>
          <a:prstGeom prst="rect">
            <a:avLst/>
          </a:prstGeom>
          <a:noFill/>
        </p:spPr>
        <p:txBody>
          <a:bodyPr wrap="square" lIns="27432" tIns="27432" rIns="27432" bIns="27432" anchor="t">
            <a:spAutoFit/>
          </a:bodyPr>
          <a:lstStyle/>
          <a:p>
            <a:pPr algn="l"/>
            <a:r>
              <a:rPr sz="1600" b="1" i="0" spc="200">
                <a:solidFill>
                  <a:srgbClr val="C8102E"/>
                </a:solidFill>
                <a:latin typeface="Arial"/>
              </a:rPr>
              <a:t>UNSUPERVISED</a:t>
            </a:r>
          </a:p>
        </p:txBody>
      </p:sp>
      <p:sp>
        <p:nvSpPr>
          <p:cNvPr id="13" name="TextBox 12"/>
          <p:cNvSpPr txBox="1"/>
          <p:nvPr/>
        </p:nvSpPr>
        <p:spPr>
          <a:xfrm>
            <a:off x="6580479" y="2029967"/>
            <a:ext cx="4806543" cy="411480"/>
          </a:xfrm>
          <a:prstGeom prst="rect">
            <a:avLst/>
          </a:prstGeom>
          <a:noFill/>
        </p:spPr>
        <p:txBody>
          <a:bodyPr wrap="square" lIns="27432" tIns="27432" rIns="27432" bIns="27432" anchor="t">
            <a:spAutoFit/>
          </a:bodyPr>
          <a:lstStyle/>
          <a:p>
            <a:pPr algn="l"/>
            <a:r>
              <a:rPr sz="2100" b="1" i="0">
                <a:solidFill>
                  <a:srgbClr val="8B0000"/>
                </a:solidFill>
                <a:latin typeface="Arial"/>
              </a:rPr>
              <a:t>Discovers latent structure</a:t>
            </a:r>
          </a:p>
        </p:txBody>
      </p:sp>
      <p:sp>
        <p:nvSpPr>
          <p:cNvPr id="14" name="TextBox 13"/>
          <p:cNvSpPr txBox="1"/>
          <p:nvPr/>
        </p:nvSpPr>
        <p:spPr>
          <a:xfrm>
            <a:off x="6580479" y="2468880"/>
            <a:ext cx="4806543" cy="777240"/>
          </a:xfrm>
          <a:prstGeom prst="rect">
            <a:avLst/>
          </a:prstGeom>
          <a:noFill/>
        </p:spPr>
        <p:txBody>
          <a:bodyPr wrap="square" lIns="27432" tIns="27432" rIns="27432" bIns="27432" anchor="t">
            <a:spAutoFit/>
          </a:bodyPr>
          <a:lstStyle/>
          <a:p>
            <a:pPr algn="l">
              <a:lnSpc>
                <a:spcPct val="103000"/>
              </a:lnSpc>
            </a:pPr>
            <a:r>
              <a:rPr sz="1600" b="0" i="0">
                <a:solidFill>
                  <a:srgbClr val="1F1F1F"/>
                </a:solidFill>
                <a:latin typeface="Arial"/>
              </a:rPr>
              <a:t>No labeled outcome is supplied. The model finds structure in the data itself. The goal is description — grouping or summarizing, not predicting.</a:t>
            </a:r>
          </a:p>
        </p:txBody>
      </p:sp>
      <p:sp>
        <p:nvSpPr>
          <p:cNvPr id="15" name="TextBox 14"/>
          <p:cNvSpPr txBox="1"/>
          <p:nvPr/>
        </p:nvSpPr>
        <p:spPr>
          <a:xfrm>
            <a:off x="6580479" y="3443346"/>
            <a:ext cx="4806543" cy="541623"/>
          </a:xfrm>
          <a:prstGeom prst="rect">
            <a:avLst/>
          </a:prstGeom>
          <a:noFill/>
        </p:spPr>
        <p:txBody>
          <a:bodyPr wrap="square" lIns="27432" tIns="27432" rIns="27432" bIns="27432" anchor="t">
            <a:spAutoFit/>
          </a:bodyPr>
          <a:lstStyle/>
          <a:p>
            <a:pPr algn="l">
              <a:lnSpc>
                <a:spcPct val="102000"/>
              </a:lnSpc>
            </a:pPr>
            <a:r>
              <a:rPr sz="1600" b="1" i="0" dirty="0">
                <a:solidFill>
                  <a:srgbClr val="1F1F1F"/>
                </a:solidFill>
                <a:latin typeface="Arial"/>
              </a:rPr>
              <a:t>Examples.</a:t>
            </a:r>
            <a:r>
              <a:rPr lang="en-US" sz="1600" b="1" i="0" dirty="0">
                <a:solidFill>
                  <a:srgbClr val="1F1F1F"/>
                </a:solidFill>
                <a:latin typeface="Arial"/>
              </a:rPr>
              <a:t> </a:t>
            </a:r>
            <a:r>
              <a:rPr sz="1600" b="0" i="1" dirty="0">
                <a:solidFill>
                  <a:srgbClr val="5A5A5A"/>
                </a:solidFill>
                <a:latin typeface="Arial"/>
              </a:rPr>
              <a:t>k-means &amp; hierarchical clustering, principal </a:t>
            </a:r>
            <a:r>
              <a:rPr lang="en-US" sz="1600" b="0" i="1" dirty="0">
                <a:solidFill>
                  <a:srgbClr val="5A5A5A"/>
                </a:solidFill>
                <a:latin typeface="Arial"/>
              </a:rPr>
              <a:t>component</a:t>
            </a:r>
            <a:r>
              <a:rPr sz="1600" b="0" i="1" dirty="0">
                <a:solidFill>
                  <a:srgbClr val="5A5A5A"/>
                </a:solidFill>
                <a:latin typeface="Arial"/>
              </a:rPr>
              <a:t> analysis, </a:t>
            </a:r>
            <a:r>
              <a:rPr lang="en-US" sz="1600" b="0" i="1" dirty="0">
                <a:solidFill>
                  <a:srgbClr val="5A5A5A"/>
                </a:solidFill>
                <a:latin typeface="Arial"/>
              </a:rPr>
              <a:t>topic models</a:t>
            </a:r>
            <a:r>
              <a:rPr sz="1600" b="0" i="1" dirty="0">
                <a:solidFill>
                  <a:srgbClr val="5A5A5A"/>
                </a:solidFill>
                <a:latin typeface="Arial"/>
              </a:rPr>
              <a:t>.</a:t>
            </a:r>
          </a:p>
        </p:txBody>
      </p:sp>
      <p:sp>
        <p:nvSpPr>
          <p:cNvPr id="16" name="TextBox 15"/>
          <p:cNvSpPr txBox="1"/>
          <p:nvPr/>
        </p:nvSpPr>
        <p:spPr>
          <a:xfrm>
            <a:off x="6580479" y="4224528"/>
            <a:ext cx="4806543" cy="541623"/>
          </a:xfrm>
          <a:prstGeom prst="rect">
            <a:avLst/>
          </a:prstGeom>
          <a:noFill/>
        </p:spPr>
        <p:txBody>
          <a:bodyPr wrap="square" lIns="27432" tIns="27432" rIns="27432" bIns="27432" anchor="t">
            <a:spAutoFit/>
          </a:bodyPr>
          <a:lstStyle/>
          <a:p>
            <a:pPr algn="l">
              <a:lnSpc>
                <a:spcPct val="102000"/>
              </a:lnSpc>
            </a:pPr>
            <a:r>
              <a:rPr sz="1600" b="1" i="0" dirty="0">
                <a:solidFill>
                  <a:srgbClr val="8B0000"/>
                </a:solidFill>
                <a:latin typeface="Arial"/>
              </a:rPr>
              <a:t>In this study.</a:t>
            </a:r>
            <a:r>
              <a:rPr lang="en-US" sz="1600" b="1" i="0" dirty="0">
                <a:solidFill>
                  <a:srgbClr val="8B0000"/>
                </a:solidFill>
                <a:latin typeface="Arial"/>
              </a:rPr>
              <a:t> </a:t>
            </a:r>
            <a:r>
              <a:rPr lang="en-US" sz="1600" b="0" i="0" dirty="0">
                <a:solidFill>
                  <a:srgbClr val="1F1F1F"/>
                </a:solidFill>
                <a:latin typeface="Arial"/>
              </a:rPr>
              <a:t>Topic models</a:t>
            </a:r>
            <a:r>
              <a:rPr sz="1600" b="0" i="0" dirty="0">
                <a:solidFill>
                  <a:srgbClr val="1F1F1F"/>
                </a:solidFill>
                <a:latin typeface="Arial"/>
              </a:rPr>
              <a:t> </a:t>
            </a:r>
            <a:r>
              <a:rPr lang="en-US" sz="1600" b="0" i="0" dirty="0">
                <a:solidFill>
                  <a:srgbClr val="1F1F1F"/>
                </a:solidFill>
                <a:latin typeface="Arial"/>
              </a:rPr>
              <a:t>recover</a:t>
            </a:r>
            <a:r>
              <a:rPr sz="1600" b="0" i="0" dirty="0">
                <a:solidFill>
                  <a:srgbClr val="1F1F1F"/>
                </a:solidFill>
                <a:latin typeface="Arial"/>
              </a:rPr>
              <a:t> latent themes from </a:t>
            </a:r>
            <a:r>
              <a:rPr lang="en-US" sz="1600" b="0" i="0" dirty="0">
                <a:solidFill>
                  <a:srgbClr val="1F1F1F"/>
                </a:solidFill>
                <a:latin typeface="Arial"/>
              </a:rPr>
              <a:t>narrative text without</a:t>
            </a:r>
            <a:r>
              <a:rPr sz="1600" b="0" i="0" dirty="0">
                <a:solidFill>
                  <a:srgbClr val="1F1F1F"/>
                </a:solidFill>
                <a:latin typeface="Arial"/>
              </a:rPr>
              <a:t> pre-labeled categories.</a:t>
            </a:r>
          </a:p>
        </p:txBody>
      </p:sp>
      <p:sp>
        <p:nvSpPr>
          <p:cNvPr id="17" name="Rounded Rectangle 16"/>
          <p:cNvSpPr/>
          <p:nvPr/>
        </p:nvSpPr>
        <p:spPr>
          <a:xfrm>
            <a:off x="548640" y="5175504"/>
            <a:ext cx="11094415" cy="1234440"/>
          </a:xfrm>
          <a:prstGeom prst="roundRect">
            <a:avLst>
              <a:gd name="adj" fmla="val 5000"/>
            </a:avLst>
          </a:prstGeom>
          <a:solidFill>
            <a:srgbClr val="8B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777240" y="5230368"/>
            <a:ext cx="10637215" cy="1124712"/>
          </a:xfrm>
          <a:prstGeom prst="rect">
            <a:avLst/>
          </a:prstGeom>
          <a:noFill/>
        </p:spPr>
        <p:txBody>
          <a:bodyPr wrap="square" lIns="27432" tIns="27432" rIns="27432" bIns="27432" anchor="ctr">
            <a:spAutoFit/>
          </a:bodyPr>
          <a:lstStyle/>
          <a:p>
            <a:pPr algn="l">
              <a:lnSpc>
                <a:spcPct val="104000"/>
              </a:lnSpc>
            </a:pPr>
            <a:r>
              <a:rPr sz="1700" b="1" i="0" dirty="0">
                <a:solidFill>
                  <a:srgbClr val="FFD9DC"/>
                </a:solidFill>
                <a:latin typeface="Arial"/>
              </a:rPr>
              <a:t>Where STM fits.</a:t>
            </a:r>
            <a:r>
              <a:rPr lang="en-US" sz="1700" b="1" i="0" dirty="0">
                <a:solidFill>
                  <a:srgbClr val="FFD9DC"/>
                </a:solidFill>
                <a:latin typeface="Arial"/>
              </a:rPr>
              <a:t> </a:t>
            </a:r>
            <a:r>
              <a:rPr sz="1700" b="0" i="0" dirty="0">
                <a:solidFill>
                  <a:srgbClr val="FFFFFF"/>
                </a:solidFill>
                <a:latin typeface="Arial"/>
              </a:rPr>
              <a:t>Structured Topic Modeling is unsupervised — it recovers themes from patterns of word co-occurrence. The covariates we add (incident year, judicial ruling) shape how prevalent a topic is, but they supply no labels, so the model stays unsupervised. Validation is where a supervised model </a:t>
            </a:r>
            <a:r>
              <a:rPr lang="en-US" sz="1700" b="0" i="0" dirty="0">
                <a:solidFill>
                  <a:srgbClr val="FFFFFF"/>
                </a:solidFill>
                <a:latin typeface="Arial"/>
              </a:rPr>
              <a:t>is useful</a:t>
            </a:r>
            <a:r>
              <a:rPr sz="1700" b="0" i="0" dirty="0">
                <a:solidFill>
                  <a:srgbClr val="FFFFFF"/>
                </a:solidFill>
                <a:latin typeface="Arial"/>
              </a:rPr>
              <a:t>: a BART zero-shot classifier serves as an independent, supervised-style check on the topics STM produced.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STRUCTURED TOPIC MODELS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What Are Structured Topic Models?</a:t>
            </a:r>
            <a:endParaRPr lang="en-US" sz="3000" dirty="0"/>
          </a:p>
        </p:txBody>
      </p:sp>
      <p:sp>
        <p:nvSpPr>
          <p:cNvPr id="4" name="Text 2"/>
          <p:cNvSpPr/>
          <p:nvPr/>
        </p:nvSpPr>
        <p:spPr>
          <a:xfrm>
            <a:off x="548640" y="1554480"/>
            <a:ext cx="6400800" cy="4023360"/>
          </a:xfrm>
          <a:prstGeom prst="rect">
            <a:avLst/>
          </a:prstGeom>
          <a:noFill/>
          <a:ln/>
        </p:spPr>
        <p:txBody>
          <a:bodyPr wrap="square" rtlCol="0" anchor="t"/>
          <a:lstStyle/>
          <a:p>
            <a:pPr marL="177800" indent="-177800">
              <a:spcAft>
                <a:spcPts val="1000"/>
              </a:spcAft>
              <a:buSzPct val="100000"/>
              <a:buChar char="•"/>
            </a:pPr>
            <a:r>
              <a:rPr lang="en-US" sz="2000" b="1" dirty="0">
                <a:solidFill>
                  <a:srgbClr val="1F1F1F"/>
                </a:solidFill>
                <a:latin typeface="Arial" pitchFamily="34" charset="0"/>
                <a:ea typeface="Arial" pitchFamily="34" charset="-122"/>
                <a:cs typeface="Arial" pitchFamily="34" charset="-120"/>
              </a:rPr>
              <a:t>Topic modeling identifies latent themes across a collection of documents. In probabilistic models (LDA, STM):</a:t>
            </a:r>
            <a:endParaRPr lang="en-US" sz="2000" dirty="0"/>
          </a:p>
          <a:p>
            <a:pPr marL="355600" lvl="1" indent="-177800">
              <a:spcAft>
                <a:spcPts val="600"/>
              </a:spcAft>
              <a:buSzPct val="100000"/>
              <a:buChar char="•"/>
            </a:pPr>
            <a:r>
              <a:rPr lang="en-US" dirty="0">
                <a:solidFill>
                  <a:srgbClr val="1F1F1F"/>
                </a:solidFill>
                <a:latin typeface="Arial" pitchFamily="34" charset="0"/>
                <a:ea typeface="Arial" pitchFamily="34" charset="-122"/>
                <a:cs typeface="Arial" pitchFamily="34" charset="-120"/>
              </a:rPr>
              <a:t>Each document is a mixture of topics — not assigned to a single one</a:t>
            </a:r>
            <a:endParaRPr lang="en-US" dirty="0"/>
          </a:p>
          <a:p>
            <a:pPr marL="355600" lvl="1" indent="-177800">
              <a:spcAft>
                <a:spcPts val="600"/>
              </a:spcAft>
              <a:buSzPct val="100000"/>
              <a:buChar char="•"/>
            </a:pPr>
            <a:r>
              <a:rPr lang="en-US" dirty="0">
                <a:solidFill>
                  <a:srgbClr val="1F1F1F"/>
                </a:solidFill>
                <a:latin typeface="Arial" pitchFamily="34" charset="0"/>
                <a:ea typeface="Arial" pitchFamily="34" charset="-122"/>
                <a:cs typeface="Arial" pitchFamily="34" charset="-120"/>
              </a:rPr>
              <a:t>Each topic is a distribution of words that repeatedly co-occur</a:t>
            </a:r>
            <a:endParaRPr lang="en-US" dirty="0"/>
          </a:p>
          <a:p>
            <a:pPr marL="355600" lvl="1" indent="-177800">
              <a:spcAft>
                <a:spcPts val="1000"/>
              </a:spcAft>
              <a:buSzPct val="100000"/>
              <a:buChar char="•"/>
            </a:pPr>
            <a:r>
              <a:rPr lang="en-US" dirty="0">
                <a:solidFill>
                  <a:srgbClr val="1F1F1F"/>
                </a:solidFill>
                <a:latin typeface="Arial" pitchFamily="34" charset="0"/>
                <a:ea typeface="Arial" pitchFamily="34" charset="-122"/>
                <a:cs typeface="Arial" pitchFamily="34" charset="-120"/>
              </a:rPr>
              <a:t>Words associate with topics through recurring co-occurrence patterns</a:t>
            </a:r>
            <a:endParaRPr lang="en-US" dirty="0"/>
          </a:p>
          <a:p>
            <a:pPr marL="177800" indent="-177800">
              <a:spcAft>
                <a:spcPts val="1000"/>
              </a:spcAft>
              <a:buSzPct val="100000"/>
              <a:buChar char="•"/>
            </a:pPr>
            <a:r>
              <a:rPr lang="en-US" sz="2000" dirty="0">
                <a:solidFill>
                  <a:srgbClr val="1F1F1F"/>
                </a:solidFill>
                <a:latin typeface="Arial" pitchFamily="34" charset="0"/>
                <a:ea typeface="Arial" pitchFamily="34" charset="-122"/>
                <a:cs typeface="Arial" pitchFamily="34" charset="-120"/>
              </a:rPr>
              <a:t>STM extends LDA by letting document-level covariates shape topic prevalence (Roberts et al., 2014, 2019).</a:t>
            </a:r>
            <a:endParaRPr lang="en-US" sz="2000" dirty="0"/>
          </a:p>
        </p:txBody>
      </p:sp>
      <p:sp>
        <p:nvSpPr>
          <p:cNvPr id="5" name="Shape 3"/>
          <p:cNvSpPr/>
          <p:nvPr/>
        </p:nvSpPr>
        <p:spPr>
          <a:xfrm>
            <a:off x="7315200" y="1600200"/>
            <a:ext cx="4327855" cy="3977640"/>
          </a:xfrm>
          <a:prstGeom prst="roundRect">
            <a:avLst>
              <a:gd name="adj" fmla="val 1379"/>
            </a:avLst>
          </a:prstGeom>
          <a:solidFill>
            <a:srgbClr val="F3F1F1"/>
          </a:solidFill>
          <a:ln w="12700">
            <a:solidFill>
              <a:srgbClr val="E0D5D5"/>
            </a:solidFill>
            <a:prstDash val="solid"/>
          </a:ln>
        </p:spPr>
        <p:txBody>
          <a:bodyPr/>
          <a:lstStyle/>
          <a:p>
            <a:endParaRPr lang="en-US"/>
          </a:p>
        </p:txBody>
      </p:sp>
      <p:sp>
        <p:nvSpPr>
          <p:cNvPr id="6" name="Text 4"/>
          <p:cNvSpPr/>
          <p:nvPr/>
        </p:nvSpPr>
        <p:spPr>
          <a:xfrm>
            <a:off x="7543800" y="1783080"/>
            <a:ext cx="393192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In this study</a:t>
            </a:r>
            <a:endParaRPr lang="en-US" sz="1800" dirty="0"/>
          </a:p>
        </p:txBody>
      </p:sp>
      <p:sp>
        <p:nvSpPr>
          <p:cNvPr id="7" name="Text 5"/>
          <p:cNvSpPr/>
          <p:nvPr/>
        </p:nvSpPr>
        <p:spPr>
          <a:xfrm>
            <a:off x="7543800" y="2240280"/>
            <a:ext cx="3931920" cy="320040"/>
          </a:xfrm>
          <a:prstGeom prst="rect">
            <a:avLst/>
          </a:prstGeom>
          <a:noFill/>
          <a:ln/>
        </p:spPr>
        <p:txBody>
          <a:bodyPr wrap="square" rtlCol="0" anchor="ctr"/>
          <a:lstStyle/>
          <a:p>
            <a:pPr marL="0" indent="0">
              <a:buNone/>
            </a:pPr>
            <a:r>
              <a:rPr lang="en-US" sz="1700" b="1" dirty="0">
                <a:solidFill>
                  <a:srgbClr val="C8102E"/>
                </a:solidFill>
                <a:latin typeface="Arial" pitchFamily="34" charset="0"/>
                <a:ea typeface="Arial" pitchFamily="34" charset="-122"/>
                <a:cs typeface="Arial" pitchFamily="34" charset="-120"/>
              </a:rPr>
              <a:t>Documents</a:t>
            </a:r>
            <a:endParaRPr lang="en-US" sz="1700" dirty="0"/>
          </a:p>
        </p:txBody>
      </p:sp>
      <p:sp>
        <p:nvSpPr>
          <p:cNvPr id="8" name="Text 6"/>
          <p:cNvSpPr/>
          <p:nvPr/>
        </p:nvSpPr>
        <p:spPr>
          <a:xfrm>
            <a:off x="7543800" y="2532888"/>
            <a:ext cx="3977640"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ED-style death-review narratives &amp; court opinions</a:t>
            </a:r>
            <a:endParaRPr lang="en-US" sz="1600" dirty="0"/>
          </a:p>
        </p:txBody>
      </p:sp>
      <p:sp>
        <p:nvSpPr>
          <p:cNvPr id="9" name="Text 7"/>
          <p:cNvSpPr/>
          <p:nvPr/>
        </p:nvSpPr>
        <p:spPr>
          <a:xfrm>
            <a:off x="7543800" y="3319272"/>
            <a:ext cx="3931920" cy="320040"/>
          </a:xfrm>
          <a:prstGeom prst="rect">
            <a:avLst/>
          </a:prstGeom>
          <a:noFill/>
          <a:ln/>
        </p:spPr>
        <p:txBody>
          <a:bodyPr wrap="square" rtlCol="0" anchor="ctr"/>
          <a:lstStyle/>
          <a:p>
            <a:pPr marL="0" indent="0">
              <a:buNone/>
            </a:pPr>
            <a:r>
              <a:rPr lang="en-US" sz="1700" b="1" dirty="0">
                <a:solidFill>
                  <a:srgbClr val="C8102E"/>
                </a:solidFill>
                <a:latin typeface="Arial" pitchFamily="34" charset="0"/>
                <a:ea typeface="Arial" pitchFamily="34" charset="-122"/>
                <a:cs typeface="Arial" pitchFamily="34" charset="-120"/>
              </a:rPr>
              <a:t>Topics</a:t>
            </a:r>
            <a:endParaRPr lang="en-US" sz="1700" dirty="0"/>
          </a:p>
        </p:txBody>
      </p:sp>
      <p:sp>
        <p:nvSpPr>
          <p:cNvPr id="10" name="Text 8"/>
          <p:cNvSpPr/>
          <p:nvPr/>
        </p:nvSpPr>
        <p:spPr>
          <a:xfrm>
            <a:off x="7543800" y="3611880"/>
            <a:ext cx="3977640"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Recurring patterns of injury mechanism, behavior, setting, consequence</a:t>
            </a:r>
            <a:endParaRPr lang="en-US" sz="1600" dirty="0"/>
          </a:p>
        </p:txBody>
      </p:sp>
      <p:sp>
        <p:nvSpPr>
          <p:cNvPr id="11" name="Text 9"/>
          <p:cNvSpPr/>
          <p:nvPr/>
        </p:nvSpPr>
        <p:spPr>
          <a:xfrm>
            <a:off x="7543800" y="4398264"/>
            <a:ext cx="3931920" cy="320040"/>
          </a:xfrm>
          <a:prstGeom prst="rect">
            <a:avLst/>
          </a:prstGeom>
          <a:noFill/>
          <a:ln/>
        </p:spPr>
        <p:txBody>
          <a:bodyPr wrap="square" rtlCol="0" anchor="ctr"/>
          <a:lstStyle/>
          <a:p>
            <a:pPr marL="0" indent="0">
              <a:buNone/>
            </a:pPr>
            <a:r>
              <a:rPr lang="en-US" sz="1700" b="1" dirty="0">
                <a:solidFill>
                  <a:srgbClr val="C8102E"/>
                </a:solidFill>
                <a:latin typeface="Arial" pitchFamily="34" charset="0"/>
                <a:ea typeface="Arial" pitchFamily="34" charset="-122"/>
                <a:cs typeface="Arial" pitchFamily="34" charset="-120"/>
              </a:rPr>
              <a:t>Words</a:t>
            </a:r>
            <a:endParaRPr lang="en-US" sz="1700" dirty="0"/>
          </a:p>
        </p:txBody>
      </p:sp>
      <p:sp>
        <p:nvSpPr>
          <p:cNvPr id="12" name="Text 10"/>
          <p:cNvSpPr/>
          <p:nvPr/>
        </p:nvSpPr>
        <p:spPr>
          <a:xfrm>
            <a:off x="7543800" y="4690872"/>
            <a:ext cx="3977640"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The language clinicians, courts &amp; social workers use to describe injury</a:t>
            </a:r>
            <a:endParaRPr lang="en-US" sz="1600" dirty="0"/>
          </a:p>
        </p:txBody>
      </p:sp>
      <p:sp>
        <p:nvSpPr>
          <p:cNvPr id="13" name="Text 11"/>
          <p:cNvSpPr/>
          <p:nvPr/>
        </p:nvSpPr>
        <p:spPr>
          <a:xfrm>
            <a:off x="548640" y="5715000"/>
            <a:ext cx="6400800" cy="45720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Example: concussion, fracture, orbital, dizziness cluster into a “craniofacial trauma” topic.</a:t>
            </a:r>
            <a:endParaRPr lang="en-US" sz="1600" dirty="0"/>
          </a:p>
        </p:txBody>
      </p:sp>
      <p:sp>
        <p:nvSpPr>
          <p:cNvPr id="14" name="Text 12"/>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7</a:t>
            </a:r>
            <a:endParaRPr lang="en-US" sz="1600" dirty="0"/>
          </a:p>
        </p:txBody>
      </p:sp>
    </p:spTree>
    <p:extLst>
      <p:ext uri="{BB962C8B-B14F-4D97-AF65-F5344CB8AC3E}">
        <p14:creationId xmlns:p14="http://schemas.microsoft.com/office/powerpoint/2010/main" val="8423499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1097280"/>
          </a:xfrm>
          <a:prstGeom prst="rect">
            <a:avLst/>
          </a:prstGeom>
          <a:solidFill>
            <a:srgbClr val="8B0000"/>
          </a:solidFill>
          <a:ln w="12700">
            <a:solidFill>
              <a:srgbClr val="8B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6355080"/>
            <a:ext cx="12188952" cy="502920"/>
          </a:xfrm>
          <a:prstGeom prst="rect">
            <a:avLst/>
          </a:prstGeom>
          <a:solidFill>
            <a:srgbClr val="8B0000"/>
          </a:solidFill>
          <a:ln w="12700">
            <a:solidFill>
              <a:srgbClr val="8B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365760" y="137160"/>
            <a:ext cx="11457432" cy="9601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Generative Model for Topic Models</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 name="Image 0" descr="orig_unpacked/ppt/media/image7.PNG"/>
          <p:cNvPicPr>
            <a:picLocks noChangeAspect="1"/>
          </p:cNvPicPr>
          <p:nvPr/>
        </p:nvPicPr>
        <p:blipFill>
          <a:blip r:embed="rId3"/>
          <a:srcRect l="7294" t="12681" r="4709" b="22481"/>
          <a:stretch>
            <a:fillRect/>
          </a:stretch>
        </p:blipFill>
        <p:spPr>
          <a:xfrm>
            <a:off x="365759" y="1422099"/>
            <a:ext cx="6961133" cy="3558115"/>
          </a:xfrm>
          <a:prstGeom prst="rect">
            <a:avLst/>
          </a:prstGeom>
        </p:spPr>
      </p:pic>
      <p:sp>
        <p:nvSpPr>
          <p:cNvPr id="8" name="TextBox 7">
            <a:extLst>
              <a:ext uri="{FF2B5EF4-FFF2-40B4-BE49-F238E27FC236}">
                <a16:creationId xmlns:a16="http://schemas.microsoft.com/office/drawing/2014/main" id="{6A7D761C-C97C-FACD-151A-04D14B95CBB4}"/>
              </a:ext>
            </a:extLst>
          </p:cNvPr>
          <p:cNvSpPr txBox="1"/>
          <p:nvPr/>
        </p:nvSpPr>
        <p:spPr>
          <a:xfrm>
            <a:off x="7569925" y="1564878"/>
            <a:ext cx="4253267" cy="3693319"/>
          </a:xfrm>
          <a:prstGeom prst="rect">
            <a:avLst/>
          </a:prstGeom>
          <a:noFill/>
        </p:spPr>
        <p:txBody>
          <a:bodyPr wrap="square">
            <a:spAutoFit/>
          </a:bodyPr>
          <a:lstStyle/>
          <a:p>
            <a:pPr marL="285750" indent="-285750">
              <a:buFont typeface="Arial" panose="020B0604020202020204" pitchFamily="34" charset="0"/>
              <a:buChar char="•"/>
            </a:pPr>
            <a:r>
              <a:rPr lang="en-US" b="1" dirty="0">
                <a:latin typeface="Arial (Body)"/>
              </a:rPr>
              <a:t>Each color represents a different topic</a:t>
            </a:r>
            <a:r>
              <a:rPr lang="en-US" dirty="0">
                <a:latin typeface="Arial (Body)"/>
              </a:rPr>
              <a:t> made up of words that tend to occur together. </a:t>
            </a:r>
          </a:p>
          <a:p>
            <a:pPr marL="285750" indent="-285750">
              <a:buFont typeface="Arial" panose="020B0604020202020204" pitchFamily="34" charset="0"/>
              <a:buChar char="•"/>
            </a:pPr>
            <a:r>
              <a:rPr lang="en-US" b="1" dirty="0">
                <a:latin typeface="Arial (Body)"/>
              </a:rPr>
              <a:t>The highlighted words show which topic each word is associated with</a:t>
            </a:r>
            <a:r>
              <a:rPr lang="en-US" dirty="0">
                <a:latin typeface="Arial (Body)"/>
              </a:rPr>
              <a:t> based on its color. </a:t>
            </a:r>
          </a:p>
          <a:p>
            <a:pPr marL="285750" indent="-285750">
              <a:buFont typeface="Arial" panose="020B0604020202020204" pitchFamily="34" charset="0"/>
              <a:buChar char="•"/>
            </a:pPr>
            <a:r>
              <a:rPr lang="en-US" b="1" dirty="0">
                <a:latin typeface="Arial (Body)"/>
              </a:rPr>
              <a:t>Multiple colors appear in the same document</a:t>
            </a:r>
            <a:r>
              <a:rPr lang="en-US" dirty="0">
                <a:latin typeface="Arial (Body)"/>
              </a:rPr>
              <a:t> because a document can contain several topics. </a:t>
            </a:r>
          </a:p>
          <a:p>
            <a:pPr marL="285750" indent="-285750">
              <a:buFont typeface="Arial" panose="020B0604020202020204" pitchFamily="34" charset="0"/>
              <a:buChar char="•"/>
            </a:pPr>
            <a:r>
              <a:rPr lang="en-US" b="1" dirty="0">
                <a:latin typeface="Arial (Body)"/>
              </a:rPr>
              <a:t>The bar chart summarizes the colors:</a:t>
            </a:r>
            <a:r>
              <a:rPr lang="en-US" dirty="0">
                <a:latin typeface="Arial (Body)"/>
              </a:rPr>
              <a:t> taller bars mean that topic makes up a larger proportion of the document.</a:t>
            </a:r>
          </a:p>
        </p:txBody>
      </p:sp>
      <p:sp>
        <p:nvSpPr>
          <p:cNvPr id="10" name="TextBox 9">
            <a:extLst>
              <a:ext uri="{FF2B5EF4-FFF2-40B4-BE49-F238E27FC236}">
                <a16:creationId xmlns:a16="http://schemas.microsoft.com/office/drawing/2014/main" id="{DE640783-1503-274B-9D3D-3734BFA4DF4A}"/>
              </a:ext>
            </a:extLst>
          </p:cNvPr>
          <p:cNvSpPr txBox="1"/>
          <p:nvPr/>
        </p:nvSpPr>
        <p:spPr>
          <a:xfrm>
            <a:off x="365759" y="5567456"/>
            <a:ext cx="11145883" cy="646331"/>
          </a:xfrm>
          <a:prstGeom prst="rect">
            <a:avLst/>
          </a:prstGeom>
          <a:noFill/>
        </p:spPr>
        <p:txBody>
          <a:bodyPr wrap="square">
            <a:spAutoFit/>
          </a:bodyPr>
          <a:lstStyle/>
          <a:p>
            <a:r>
              <a:rPr lang="en-US" dirty="0"/>
              <a:t>A generative model starts with the words we observe in the documents and works backward to identify the topics that likely produced those patterns of words.</a:t>
            </a:r>
            <a:endParaRPr lang="en-US" dirty="0">
              <a:latin typeface="Arial (Body)"/>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80EA68-FD78-15A8-8284-0560FF8AC02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64AF1B7-833D-98F4-826C-0E910F0C452A}"/>
              </a:ext>
            </a:extLst>
          </p:cNvPr>
          <p:cNvSpPr/>
          <p:nvPr/>
        </p:nvSpPr>
        <p:spPr>
          <a:xfrm>
            <a:off x="0" y="0"/>
            <a:ext cx="12188952" cy="1097280"/>
          </a:xfrm>
          <a:prstGeom prst="rect">
            <a:avLst/>
          </a:prstGeom>
          <a:solidFill>
            <a:srgbClr val="8B0000"/>
          </a:solidFill>
          <a:ln w="12700">
            <a:solidFill>
              <a:srgbClr val="8B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 name="Shape 1">
            <a:extLst>
              <a:ext uri="{FF2B5EF4-FFF2-40B4-BE49-F238E27FC236}">
                <a16:creationId xmlns:a16="http://schemas.microsoft.com/office/drawing/2014/main" id="{FFA8D406-AD4E-8EF9-177E-7FEB5AB0DFC3}"/>
              </a:ext>
            </a:extLst>
          </p:cNvPr>
          <p:cNvSpPr/>
          <p:nvPr/>
        </p:nvSpPr>
        <p:spPr>
          <a:xfrm>
            <a:off x="0" y="6355080"/>
            <a:ext cx="12188952" cy="502920"/>
          </a:xfrm>
          <a:prstGeom prst="rect">
            <a:avLst/>
          </a:prstGeom>
          <a:solidFill>
            <a:srgbClr val="8B0000"/>
          </a:solidFill>
          <a:ln w="12700">
            <a:solidFill>
              <a:srgbClr val="8B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 name="Text 2">
            <a:extLst>
              <a:ext uri="{FF2B5EF4-FFF2-40B4-BE49-F238E27FC236}">
                <a16:creationId xmlns:a16="http://schemas.microsoft.com/office/drawing/2014/main" id="{CCEEAB30-D709-F370-63E9-7329E9F6D403}"/>
              </a:ext>
            </a:extLst>
          </p:cNvPr>
          <p:cNvSpPr/>
          <p:nvPr/>
        </p:nvSpPr>
        <p:spPr>
          <a:xfrm>
            <a:off x="365760" y="137160"/>
            <a:ext cx="11457432" cy="9601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600" b="1" dirty="0">
                <a:solidFill>
                  <a:srgbClr val="FFFFFF"/>
                </a:solidFill>
                <a:latin typeface="Calibri" pitchFamily="34" charset="0"/>
                <a:ea typeface="Calibri" pitchFamily="34" charset="-122"/>
                <a:cs typeface="Calibri" pitchFamily="34" charset="-120"/>
              </a:rPr>
              <a:t>Motivation for Topic Modeling of Narrative Text</a:t>
            </a:r>
            <a:endParaRPr kumimoji="0" lang="en-US" sz="36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Content Placeholder 2">
            <a:extLst>
              <a:ext uri="{FF2B5EF4-FFF2-40B4-BE49-F238E27FC236}">
                <a16:creationId xmlns:a16="http://schemas.microsoft.com/office/drawing/2014/main" id="{E4CACB43-52D3-42A7-A7C4-0B87F8B28436}"/>
              </a:ext>
            </a:extLst>
          </p:cNvPr>
          <p:cNvSpPr txBox="1">
            <a:spLocks/>
          </p:cNvSpPr>
          <p:nvPr/>
        </p:nvSpPr>
        <p:spPr>
          <a:xfrm>
            <a:off x="365759" y="1454821"/>
            <a:ext cx="10515600" cy="4542718"/>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It’s relatively easy to give answers to well-specified questions using existing data sources and standard statistical analysis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Latent class analysis: risk profiles of early child adversity</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Spatial models: clustering of gun violence near schools</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Parallel process models: co-occurrence of psychological symptoms over time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there is no structure to the data and the problem is not well-specified standard analyses don’t work</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Unstructured data makes up 80-90% of all data produced by organizations (Holzinger, Stocker et al., 2013) including police reports, court documents and human service organizations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patterns exist in complaints filed in protection from abuse orders?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What patterns exist in child fatality reports?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Machine learning algorithms such as text mining and topic modeling can help given meaning to narrative, unstructured text</a:t>
            </a:r>
          </a:p>
        </p:txBody>
      </p:sp>
      <p:sp>
        <p:nvSpPr>
          <p:cNvPr id="7" name="Slide Number Placeholder 3">
            <a:extLst>
              <a:ext uri="{FF2B5EF4-FFF2-40B4-BE49-F238E27FC236}">
                <a16:creationId xmlns:a16="http://schemas.microsoft.com/office/drawing/2014/main" id="{39B47164-A9D1-455B-A737-59597A306DEE}"/>
              </a:ext>
            </a:extLst>
          </p:cNvPr>
          <p:cNvSpPr txBox="1">
            <a:spLocks/>
          </p:cNvSpPr>
          <p:nvPr/>
        </p:nvSpPr>
        <p:spPr>
          <a:xfrm>
            <a:off x="8138160" y="5448056"/>
            <a:ext cx="2743200" cy="365125"/>
          </a:xfrm>
          <a:prstGeom prst="rect">
            <a:avLst/>
          </a:prstGeom>
        </p:spPr>
        <p:txBody>
          <a:bodyPr>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ts val="0"/>
              </a:spcBef>
              <a:spcAft>
                <a:spcPts val="600"/>
              </a:spcAft>
              <a:buClrTx/>
              <a:buSzTx/>
              <a:buFontTx/>
              <a:buNone/>
              <a:tabLst/>
              <a:defRPr/>
            </a:pPr>
            <a:fld id="{71E3CEEA-A05E-48C1-AAEA-D90580BAFAF0}"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600"/>
                </a:spcAft>
                <a:buClrTx/>
                <a:buSzTx/>
                <a:buFontTx/>
                <a:buNone/>
                <a:tabLst/>
                <a:defRPr/>
              </a:pPr>
              <a:t>6</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1" name="Picture 30">
            <a:extLst>
              <a:ext uri="{FF2B5EF4-FFF2-40B4-BE49-F238E27FC236}">
                <a16:creationId xmlns:a16="http://schemas.microsoft.com/office/drawing/2014/main" id="{D6AE5F36-B249-4644-8FC5-2AD7EAAEA7C2}"/>
              </a:ext>
            </a:extLst>
          </p:cNvPr>
          <p:cNvPicPr>
            <a:picLocks noChangeAspect="1"/>
          </p:cNvPicPr>
          <p:nvPr/>
        </p:nvPicPr>
        <p:blipFill>
          <a:blip r:embed="rId3"/>
          <a:stretch>
            <a:fillRect/>
          </a:stretch>
        </p:blipFill>
        <p:spPr>
          <a:xfrm>
            <a:off x="1999297" y="1292719"/>
            <a:ext cx="7248525" cy="4467225"/>
          </a:xfrm>
          <a:prstGeom prst="rect">
            <a:avLst/>
          </a:prstGeom>
        </p:spPr>
      </p:pic>
      <p:sp>
        <p:nvSpPr>
          <p:cNvPr id="32" name="Freeform: Shape 31">
            <a:extLst>
              <a:ext uri="{FF2B5EF4-FFF2-40B4-BE49-F238E27FC236}">
                <a16:creationId xmlns:a16="http://schemas.microsoft.com/office/drawing/2014/main" id="{840DB5D4-62CE-4E60-968A-DE6C7187D70A}"/>
              </a:ext>
            </a:extLst>
          </p:cNvPr>
          <p:cNvSpPr/>
          <p:nvPr/>
        </p:nvSpPr>
        <p:spPr>
          <a:xfrm>
            <a:off x="5043449" y="2739945"/>
            <a:ext cx="715781"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8399E119-1244-49E7-9F81-1A80F6784512}"/>
              </a:ext>
            </a:extLst>
          </p:cNvPr>
          <p:cNvSpPr/>
          <p:nvPr/>
        </p:nvSpPr>
        <p:spPr>
          <a:xfrm>
            <a:off x="6243208" y="2739944"/>
            <a:ext cx="381569"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68BD59D2-3A61-493C-9386-F75A35034999}"/>
              </a:ext>
            </a:extLst>
          </p:cNvPr>
          <p:cNvSpPr/>
          <p:nvPr/>
        </p:nvSpPr>
        <p:spPr>
          <a:xfrm>
            <a:off x="2692134" y="2922528"/>
            <a:ext cx="715781"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20C8C222-4CFC-4ED4-B118-73B23C6BFC4C}"/>
              </a:ext>
            </a:extLst>
          </p:cNvPr>
          <p:cNvSpPr/>
          <p:nvPr/>
        </p:nvSpPr>
        <p:spPr>
          <a:xfrm>
            <a:off x="4109780" y="2922527"/>
            <a:ext cx="715781"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C18298AA-CAA1-477D-9B23-F4A65B28F26E}"/>
              </a:ext>
            </a:extLst>
          </p:cNvPr>
          <p:cNvSpPr/>
          <p:nvPr/>
        </p:nvSpPr>
        <p:spPr>
          <a:xfrm>
            <a:off x="6428416" y="3062981"/>
            <a:ext cx="1774790"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9273E0CE-2FE6-465B-9EA1-80FEEC065762}"/>
              </a:ext>
            </a:extLst>
          </p:cNvPr>
          <p:cNvSpPr/>
          <p:nvPr/>
        </p:nvSpPr>
        <p:spPr>
          <a:xfrm>
            <a:off x="4679982" y="3206344"/>
            <a:ext cx="715781"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2D99AE40-D00B-4285-A3C0-62AD76954A0B}"/>
              </a:ext>
            </a:extLst>
          </p:cNvPr>
          <p:cNvSpPr/>
          <p:nvPr/>
        </p:nvSpPr>
        <p:spPr>
          <a:xfrm>
            <a:off x="5623560" y="3228357"/>
            <a:ext cx="715781" cy="223025"/>
          </a:xfrm>
          <a:custGeom>
            <a:avLst/>
            <a:gdLst>
              <a:gd name="connsiteX0" fmla="*/ 35557 w 715781"/>
              <a:gd name="connsiteY0" fmla="*/ 189571 h 223025"/>
              <a:gd name="connsiteX1" fmla="*/ 147069 w 715781"/>
              <a:gd name="connsiteY1" fmla="*/ 211874 h 223025"/>
              <a:gd name="connsiteX2" fmla="*/ 180523 w 715781"/>
              <a:gd name="connsiteY2" fmla="*/ 223025 h 223025"/>
              <a:gd name="connsiteX3" fmla="*/ 660025 w 715781"/>
              <a:gd name="connsiteY3" fmla="*/ 211874 h 223025"/>
              <a:gd name="connsiteX4" fmla="*/ 704630 w 715781"/>
              <a:gd name="connsiteY4" fmla="*/ 156118 h 223025"/>
              <a:gd name="connsiteX5" fmla="*/ 715781 w 715781"/>
              <a:gd name="connsiteY5" fmla="*/ 122664 h 223025"/>
              <a:gd name="connsiteX6" fmla="*/ 693479 w 715781"/>
              <a:gd name="connsiteY6" fmla="*/ 89210 h 223025"/>
              <a:gd name="connsiteX7" fmla="*/ 593118 w 715781"/>
              <a:gd name="connsiteY7" fmla="*/ 33454 h 223025"/>
              <a:gd name="connsiteX8" fmla="*/ 515059 w 715781"/>
              <a:gd name="connsiteY8" fmla="*/ 22303 h 223025"/>
              <a:gd name="connsiteX9" fmla="*/ 470455 w 715781"/>
              <a:gd name="connsiteY9" fmla="*/ 11152 h 223025"/>
              <a:gd name="connsiteX10" fmla="*/ 213977 w 715781"/>
              <a:gd name="connsiteY10" fmla="*/ 0 h 223025"/>
              <a:gd name="connsiteX11" fmla="*/ 35557 w 715781"/>
              <a:gd name="connsiteY11" fmla="*/ 11152 h 223025"/>
              <a:gd name="connsiteX12" fmla="*/ 2103 w 715781"/>
              <a:gd name="connsiteY12" fmla="*/ 44605 h 223025"/>
              <a:gd name="connsiteX13" fmla="*/ 35557 w 715781"/>
              <a:gd name="connsiteY13" fmla="*/ 189571 h 22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15781" h="223025">
                <a:moveTo>
                  <a:pt x="35557" y="189571"/>
                </a:moveTo>
                <a:cubicBezTo>
                  <a:pt x="59718" y="217449"/>
                  <a:pt x="110133" y="203350"/>
                  <a:pt x="147069" y="211874"/>
                </a:cubicBezTo>
                <a:cubicBezTo>
                  <a:pt x="158522" y="214517"/>
                  <a:pt x="168768" y="223025"/>
                  <a:pt x="180523" y="223025"/>
                </a:cubicBezTo>
                <a:cubicBezTo>
                  <a:pt x="340400" y="223025"/>
                  <a:pt x="500191" y="215591"/>
                  <a:pt x="660025" y="211874"/>
                </a:cubicBezTo>
                <a:cubicBezTo>
                  <a:pt x="680769" y="191130"/>
                  <a:pt x="690563" y="184252"/>
                  <a:pt x="704630" y="156118"/>
                </a:cubicBezTo>
                <a:cubicBezTo>
                  <a:pt x="709887" y="145604"/>
                  <a:pt x="712064" y="133815"/>
                  <a:pt x="715781" y="122664"/>
                </a:cubicBezTo>
                <a:cubicBezTo>
                  <a:pt x="708347" y="111513"/>
                  <a:pt x="703565" y="98035"/>
                  <a:pt x="693479" y="89210"/>
                </a:cubicBezTo>
                <a:cubicBezTo>
                  <a:pt x="666982" y="66025"/>
                  <a:pt x="629991" y="40828"/>
                  <a:pt x="593118" y="33454"/>
                </a:cubicBezTo>
                <a:cubicBezTo>
                  <a:pt x="567345" y="28299"/>
                  <a:pt x="540919" y="27005"/>
                  <a:pt x="515059" y="22303"/>
                </a:cubicBezTo>
                <a:cubicBezTo>
                  <a:pt x="499981" y="19562"/>
                  <a:pt x="485739" y="12284"/>
                  <a:pt x="470455" y="11152"/>
                </a:cubicBezTo>
                <a:cubicBezTo>
                  <a:pt x="385115" y="4830"/>
                  <a:pt x="299470" y="3717"/>
                  <a:pt x="213977" y="0"/>
                </a:cubicBezTo>
                <a:cubicBezTo>
                  <a:pt x="154504" y="3717"/>
                  <a:pt x="93868" y="-1124"/>
                  <a:pt x="35557" y="11152"/>
                </a:cubicBezTo>
                <a:cubicBezTo>
                  <a:pt x="20125" y="14401"/>
                  <a:pt x="5649" y="29239"/>
                  <a:pt x="2103" y="44605"/>
                </a:cubicBezTo>
                <a:cubicBezTo>
                  <a:pt x="-6255" y="80824"/>
                  <a:pt x="11396" y="161693"/>
                  <a:pt x="35557" y="189571"/>
                </a:cubicBezTo>
                <a:close/>
              </a:path>
            </a:pathLst>
          </a:custGeom>
          <a:solidFill>
            <a:schemeClr val="bg1">
              <a:alpha val="2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3353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 calcmode="lin" valueType="num">
                                      <p:cBhvr additive="base">
                                        <p:cTn id="25"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6" presetClass="emph" presetSubtype="0" fill="hold" nodeType="clickEffect">
                                  <p:stCondLst>
                                    <p:cond delay="0"/>
                                  </p:stCondLst>
                                  <p:childTnLst>
                                    <p:animEffect transition="out" filter="fade">
                                      <p:cBhvr>
                                        <p:cTn id="42" dur="500" tmFilter="0, 0; .2, .5; .8, .5; 1, 0"/>
                                        <p:tgtEl>
                                          <p:spTgt spid="5">
                                            <p:txEl>
                                              <p:pRg st="7" end="7"/>
                                            </p:txEl>
                                          </p:spTgt>
                                        </p:tgtEl>
                                      </p:cBhvr>
                                    </p:animEffect>
                                    <p:animScale>
                                      <p:cBhvr>
                                        <p:cTn id="43" dur="250" autoRev="1" fill="hold"/>
                                        <p:tgtEl>
                                          <p:spTgt spid="5">
                                            <p:txEl>
                                              <p:pRg st="7" end="7"/>
                                            </p:txEl>
                                          </p:spTgt>
                                        </p:tgtEl>
                                      </p:cBhvr>
                                      <p:by x="105000" y="105000"/>
                                    </p:animScale>
                                  </p:childTnLst>
                                  <p:subTnLst>
                                    <p:animClr clrSpc="rgb" dir="cw">
                                      <p:cBhvr override="childStyle">
                                        <p:cTn dur="1" fill="hold" display="0" masterRel="nextClick" afterEffect="1"/>
                                        <p:tgtEl>
                                          <p:spTgt spid="5">
                                            <p:txEl>
                                              <p:pRg st="7" end="7"/>
                                            </p:txEl>
                                          </p:spTgt>
                                        </p:tgtEl>
                                        <p:attrNameLst>
                                          <p:attrName>ppt_c</p:attrName>
                                        </p:attrNameLst>
                                      </p:cBhvr>
                                      <p:to>
                                        <a:srgbClr val="FF0000"/>
                                      </p:to>
                                    </p:animClr>
                                  </p:sub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5">
                                            <p:txEl>
                                              <p:pRg st="8" end="8"/>
                                            </p:txEl>
                                          </p:spTgt>
                                        </p:tgtEl>
                                        <p:attrNameLst>
                                          <p:attrName>style.visibility</p:attrName>
                                        </p:attrNameLst>
                                      </p:cBhvr>
                                      <p:to>
                                        <p:strVal val="visible"/>
                                      </p:to>
                                    </p:set>
                                    <p:anim calcmode="lin" valueType="num">
                                      <p:cBhvr additive="base">
                                        <p:cTn id="48"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9"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xit" presetSubtype="4" fill="hold" grpId="0" nodeType="clickEffect">
                                  <p:stCondLst>
                                    <p:cond delay="0"/>
                                  </p:stCondLst>
                                  <p:childTnLst>
                                    <p:anim calcmode="lin" valueType="num">
                                      <p:cBhvr additive="base">
                                        <p:cTn id="53" dur="500"/>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54" dur="500"/>
                                        <p:tgtEl>
                                          <p:spTgt spid="5">
                                            <p:txEl>
                                              <p:pRg st="0" end="0"/>
                                            </p:txEl>
                                          </p:spTgt>
                                        </p:tgtEl>
                                        <p:attrNameLst>
                                          <p:attrName>ppt_y</p:attrName>
                                        </p:attrNameLst>
                                      </p:cBhvr>
                                      <p:tavLst>
                                        <p:tav tm="0">
                                          <p:val>
                                            <p:strVal val="ppt_y"/>
                                          </p:val>
                                        </p:tav>
                                        <p:tav tm="100000">
                                          <p:val>
                                            <p:strVal val="1+ppt_h/2"/>
                                          </p:val>
                                        </p:tav>
                                      </p:tavLst>
                                    </p:anim>
                                    <p:set>
                                      <p:cBhvr>
                                        <p:cTn id="55" dur="1" fill="hold">
                                          <p:stCondLst>
                                            <p:cond delay="499"/>
                                          </p:stCondLst>
                                        </p:cTn>
                                        <p:tgtEl>
                                          <p:spTgt spid="5">
                                            <p:txEl>
                                              <p:pRg st="0" end="0"/>
                                            </p:txEl>
                                          </p:spTgt>
                                        </p:tgtEl>
                                        <p:attrNameLst>
                                          <p:attrName>style.visibility</p:attrName>
                                        </p:attrNameLst>
                                      </p:cBhvr>
                                      <p:to>
                                        <p:strVal val="hidden"/>
                                      </p:to>
                                    </p:set>
                                  </p:childTnLst>
                                </p:cTn>
                              </p:par>
                              <p:par>
                                <p:cTn id="56" presetID="2" presetClass="exit" presetSubtype="4" fill="hold" grpId="0" nodeType="withEffect">
                                  <p:stCondLst>
                                    <p:cond delay="0"/>
                                  </p:stCondLst>
                                  <p:childTnLst>
                                    <p:anim calcmode="lin" valueType="num">
                                      <p:cBhvr additive="base">
                                        <p:cTn id="57" dur="500"/>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58" dur="500"/>
                                        <p:tgtEl>
                                          <p:spTgt spid="5">
                                            <p:txEl>
                                              <p:pRg st="1" end="1"/>
                                            </p:txEl>
                                          </p:spTgt>
                                        </p:tgtEl>
                                        <p:attrNameLst>
                                          <p:attrName>ppt_y</p:attrName>
                                        </p:attrNameLst>
                                      </p:cBhvr>
                                      <p:tavLst>
                                        <p:tav tm="0">
                                          <p:val>
                                            <p:strVal val="ppt_y"/>
                                          </p:val>
                                        </p:tav>
                                        <p:tav tm="100000">
                                          <p:val>
                                            <p:strVal val="1+ppt_h/2"/>
                                          </p:val>
                                        </p:tav>
                                      </p:tavLst>
                                    </p:anim>
                                    <p:set>
                                      <p:cBhvr>
                                        <p:cTn id="59" dur="1" fill="hold">
                                          <p:stCondLst>
                                            <p:cond delay="499"/>
                                          </p:stCondLst>
                                        </p:cTn>
                                        <p:tgtEl>
                                          <p:spTgt spid="5">
                                            <p:txEl>
                                              <p:pRg st="1" end="1"/>
                                            </p:txEl>
                                          </p:spTgt>
                                        </p:tgtEl>
                                        <p:attrNameLst>
                                          <p:attrName>style.visibility</p:attrName>
                                        </p:attrNameLst>
                                      </p:cBhvr>
                                      <p:to>
                                        <p:strVal val="hidden"/>
                                      </p:to>
                                    </p:set>
                                  </p:childTnLst>
                                </p:cTn>
                              </p:par>
                              <p:par>
                                <p:cTn id="60" presetID="2" presetClass="exit" presetSubtype="4" fill="hold" grpId="0" nodeType="withEffect">
                                  <p:stCondLst>
                                    <p:cond delay="0"/>
                                  </p:stCondLst>
                                  <p:childTnLst>
                                    <p:anim calcmode="lin" valueType="num">
                                      <p:cBhvr additive="base">
                                        <p:cTn id="61" dur="500"/>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62" dur="500"/>
                                        <p:tgtEl>
                                          <p:spTgt spid="5">
                                            <p:txEl>
                                              <p:pRg st="2" end="2"/>
                                            </p:txEl>
                                          </p:spTgt>
                                        </p:tgtEl>
                                        <p:attrNameLst>
                                          <p:attrName>ppt_y</p:attrName>
                                        </p:attrNameLst>
                                      </p:cBhvr>
                                      <p:tavLst>
                                        <p:tav tm="0">
                                          <p:val>
                                            <p:strVal val="ppt_y"/>
                                          </p:val>
                                        </p:tav>
                                        <p:tav tm="100000">
                                          <p:val>
                                            <p:strVal val="1+ppt_h/2"/>
                                          </p:val>
                                        </p:tav>
                                      </p:tavLst>
                                    </p:anim>
                                    <p:set>
                                      <p:cBhvr>
                                        <p:cTn id="63" dur="1" fill="hold">
                                          <p:stCondLst>
                                            <p:cond delay="499"/>
                                          </p:stCondLst>
                                        </p:cTn>
                                        <p:tgtEl>
                                          <p:spTgt spid="5">
                                            <p:txEl>
                                              <p:pRg st="2" end="2"/>
                                            </p:txEl>
                                          </p:spTgt>
                                        </p:tgtEl>
                                        <p:attrNameLst>
                                          <p:attrName>style.visibility</p:attrName>
                                        </p:attrNameLst>
                                      </p:cBhvr>
                                      <p:to>
                                        <p:strVal val="hidden"/>
                                      </p:to>
                                    </p:set>
                                  </p:childTnLst>
                                </p:cTn>
                              </p:par>
                              <p:par>
                                <p:cTn id="64" presetID="2" presetClass="exit" presetSubtype="4" fill="hold" grpId="0" nodeType="withEffect">
                                  <p:stCondLst>
                                    <p:cond delay="0"/>
                                  </p:stCondLst>
                                  <p:childTnLst>
                                    <p:anim calcmode="lin" valueType="num">
                                      <p:cBhvr additive="base">
                                        <p:cTn id="65" dur="500"/>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66" dur="500"/>
                                        <p:tgtEl>
                                          <p:spTgt spid="5">
                                            <p:txEl>
                                              <p:pRg st="3" end="3"/>
                                            </p:txEl>
                                          </p:spTgt>
                                        </p:tgtEl>
                                        <p:attrNameLst>
                                          <p:attrName>ppt_y</p:attrName>
                                        </p:attrNameLst>
                                      </p:cBhvr>
                                      <p:tavLst>
                                        <p:tav tm="0">
                                          <p:val>
                                            <p:strVal val="ppt_y"/>
                                          </p:val>
                                        </p:tav>
                                        <p:tav tm="100000">
                                          <p:val>
                                            <p:strVal val="1+ppt_h/2"/>
                                          </p:val>
                                        </p:tav>
                                      </p:tavLst>
                                    </p:anim>
                                    <p:set>
                                      <p:cBhvr>
                                        <p:cTn id="67" dur="1" fill="hold">
                                          <p:stCondLst>
                                            <p:cond delay="499"/>
                                          </p:stCondLst>
                                        </p:cTn>
                                        <p:tgtEl>
                                          <p:spTgt spid="5">
                                            <p:txEl>
                                              <p:pRg st="3" end="3"/>
                                            </p:txEl>
                                          </p:spTgt>
                                        </p:tgtEl>
                                        <p:attrNameLst>
                                          <p:attrName>style.visibility</p:attrName>
                                        </p:attrNameLst>
                                      </p:cBhvr>
                                      <p:to>
                                        <p:strVal val="hidden"/>
                                      </p:to>
                                    </p:set>
                                  </p:childTnLst>
                                </p:cTn>
                              </p:par>
                              <p:par>
                                <p:cTn id="68" presetID="2" presetClass="exit" presetSubtype="4" fill="hold" grpId="0" nodeType="withEffect">
                                  <p:stCondLst>
                                    <p:cond delay="0"/>
                                  </p:stCondLst>
                                  <p:childTnLst>
                                    <p:anim calcmode="lin" valueType="num">
                                      <p:cBhvr additive="base">
                                        <p:cTn id="69" dur="500"/>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70" dur="500"/>
                                        <p:tgtEl>
                                          <p:spTgt spid="5">
                                            <p:txEl>
                                              <p:pRg st="4" end="4"/>
                                            </p:txEl>
                                          </p:spTgt>
                                        </p:tgtEl>
                                        <p:attrNameLst>
                                          <p:attrName>ppt_y</p:attrName>
                                        </p:attrNameLst>
                                      </p:cBhvr>
                                      <p:tavLst>
                                        <p:tav tm="0">
                                          <p:val>
                                            <p:strVal val="ppt_y"/>
                                          </p:val>
                                        </p:tav>
                                        <p:tav tm="100000">
                                          <p:val>
                                            <p:strVal val="1+ppt_h/2"/>
                                          </p:val>
                                        </p:tav>
                                      </p:tavLst>
                                    </p:anim>
                                    <p:set>
                                      <p:cBhvr>
                                        <p:cTn id="71" dur="1" fill="hold">
                                          <p:stCondLst>
                                            <p:cond delay="499"/>
                                          </p:stCondLst>
                                        </p:cTn>
                                        <p:tgtEl>
                                          <p:spTgt spid="5">
                                            <p:txEl>
                                              <p:pRg st="4" end="4"/>
                                            </p:txEl>
                                          </p:spTgt>
                                        </p:tgtEl>
                                        <p:attrNameLst>
                                          <p:attrName>style.visibility</p:attrName>
                                        </p:attrNameLst>
                                      </p:cBhvr>
                                      <p:to>
                                        <p:strVal val="hidden"/>
                                      </p:to>
                                    </p:set>
                                  </p:childTnLst>
                                </p:cTn>
                              </p:par>
                              <p:par>
                                <p:cTn id="72" presetID="2" presetClass="exit" presetSubtype="4" fill="hold" grpId="0" nodeType="withEffect">
                                  <p:stCondLst>
                                    <p:cond delay="0"/>
                                  </p:stCondLst>
                                  <p:childTnLst>
                                    <p:anim calcmode="lin" valueType="num">
                                      <p:cBhvr additive="base">
                                        <p:cTn id="73" dur="500"/>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74" dur="500"/>
                                        <p:tgtEl>
                                          <p:spTgt spid="5">
                                            <p:txEl>
                                              <p:pRg st="5" end="5"/>
                                            </p:txEl>
                                          </p:spTgt>
                                        </p:tgtEl>
                                        <p:attrNameLst>
                                          <p:attrName>ppt_y</p:attrName>
                                        </p:attrNameLst>
                                      </p:cBhvr>
                                      <p:tavLst>
                                        <p:tav tm="0">
                                          <p:val>
                                            <p:strVal val="ppt_y"/>
                                          </p:val>
                                        </p:tav>
                                        <p:tav tm="100000">
                                          <p:val>
                                            <p:strVal val="1+ppt_h/2"/>
                                          </p:val>
                                        </p:tav>
                                      </p:tavLst>
                                    </p:anim>
                                    <p:set>
                                      <p:cBhvr>
                                        <p:cTn id="75" dur="1" fill="hold">
                                          <p:stCondLst>
                                            <p:cond delay="499"/>
                                          </p:stCondLst>
                                        </p:cTn>
                                        <p:tgtEl>
                                          <p:spTgt spid="5">
                                            <p:txEl>
                                              <p:pRg st="5" end="5"/>
                                            </p:txEl>
                                          </p:spTgt>
                                        </p:tgtEl>
                                        <p:attrNameLst>
                                          <p:attrName>style.visibility</p:attrName>
                                        </p:attrNameLst>
                                      </p:cBhvr>
                                      <p:to>
                                        <p:strVal val="hidden"/>
                                      </p:to>
                                    </p:set>
                                  </p:childTnLst>
                                </p:cTn>
                              </p:par>
                              <p:par>
                                <p:cTn id="76" presetID="2" presetClass="exit" presetSubtype="4" fill="hold" grpId="0" nodeType="withEffect">
                                  <p:stCondLst>
                                    <p:cond delay="0"/>
                                  </p:stCondLst>
                                  <p:childTnLst>
                                    <p:anim calcmode="lin" valueType="num">
                                      <p:cBhvr additive="base">
                                        <p:cTn id="77" dur="500"/>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78" dur="500"/>
                                        <p:tgtEl>
                                          <p:spTgt spid="5">
                                            <p:txEl>
                                              <p:pRg st="6" end="6"/>
                                            </p:txEl>
                                          </p:spTgt>
                                        </p:tgtEl>
                                        <p:attrNameLst>
                                          <p:attrName>ppt_y</p:attrName>
                                        </p:attrNameLst>
                                      </p:cBhvr>
                                      <p:tavLst>
                                        <p:tav tm="0">
                                          <p:val>
                                            <p:strVal val="ppt_y"/>
                                          </p:val>
                                        </p:tav>
                                        <p:tav tm="100000">
                                          <p:val>
                                            <p:strVal val="1+ppt_h/2"/>
                                          </p:val>
                                        </p:tav>
                                      </p:tavLst>
                                    </p:anim>
                                    <p:set>
                                      <p:cBhvr>
                                        <p:cTn id="79" dur="1" fill="hold">
                                          <p:stCondLst>
                                            <p:cond delay="499"/>
                                          </p:stCondLst>
                                        </p:cTn>
                                        <p:tgtEl>
                                          <p:spTgt spid="5">
                                            <p:txEl>
                                              <p:pRg st="6" end="6"/>
                                            </p:txEl>
                                          </p:spTgt>
                                        </p:tgtEl>
                                        <p:attrNameLst>
                                          <p:attrName>style.visibility</p:attrName>
                                        </p:attrNameLst>
                                      </p:cBhvr>
                                      <p:to>
                                        <p:strVal val="hidden"/>
                                      </p:to>
                                    </p:set>
                                  </p:childTnLst>
                                </p:cTn>
                              </p:par>
                              <p:par>
                                <p:cTn id="80" presetID="2" presetClass="exit" presetSubtype="4" fill="hold" grpId="0" nodeType="withEffect">
                                  <p:stCondLst>
                                    <p:cond delay="0"/>
                                  </p:stCondLst>
                                  <p:childTnLst>
                                    <p:anim calcmode="lin" valueType="num">
                                      <p:cBhvr additive="base">
                                        <p:cTn id="81" dur="500"/>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82" dur="500"/>
                                        <p:tgtEl>
                                          <p:spTgt spid="5">
                                            <p:txEl>
                                              <p:pRg st="7" end="7"/>
                                            </p:txEl>
                                          </p:spTgt>
                                        </p:tgtEl>
                                        <p:attrNameLst>
                                          <p:attrName>ppt_y</p:attrName>
                                        </p:attrNameLst>
                                      </p:cBhvr>
                                      <p:tavLst>
                                        <p:tav tm="0">
                                          <p:val>
                                            <p:strVal val="ppt_y"/>
                                          </p:val>
                                        </p:tav>
                                        <p:tav tm="100000">
                                          <p:val>
                                            <p:strVal val="1+ppt_h/2"/>
                                          </p:val>
                                        </p:tav>
                                      </p:tavLst>
                                    </p:anim>
                                    <p:set>
                                      <p:cBhvr>
                                        <p:cTn id="83" dur="1" fill="hold">
                                          <p:stCondLst>
                                            <p:cond delay="499"/>
                                          </p:stCondLst>
                                        </p:cTn>
                                        <p:tgtEl>
                                          <p:spTgt spid="5">
                                            <p:txEl>
                                              <p:pRg st="7" end="7"/>
                                            </p:txEl>
                                          </p:spTgt>
                                        </p:tgtEl>
                                        <p:attrNameLst>
                                          <p:attrName>style.visibility</p:attrName>
                                        </p:attrNameLst>
                                      </p:cBhvr>
                                      <p:to>
                                        <p:strVal val="hidden"/>
                                      </p:to>
                                    </p:set>
                                  </p:childTnLst>
                                </p:cTn>
                              </p:par>
                              <p:par>
                                <p:cTn id="84" presetID="2" presetClass="exit" presetSubtype="4" fill="hold" grpId="0" nodeType="withEffect">
                                  <p:stCondLst>
                                    <p:cond delay="0"/>
                                  </p:stCondLst>
                                  <p:childTnLst>
                                    <p:anim calcmode="lin" valueType="num">
                                      <p:cBhvr additive="base">
                                        <p:cTn id="85" dur="500"/>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86" dur="500"/>
                                        <p:tgtEl>
                                          <p:spTgt spid="5">
                                            <p:txEl>
                                              <p:pRg st="8" end="8"/>
                                            </p:txEl>
                                          </p:spTgt>
                                        </p:tgtEl>
                                        <p:attrNameLst>
                                          <p:attrName>ppt_y</p:attrName>
                                        </p:attrNameLst>
                                      </p:cBhvr>
                                      <p:tavLst>
                                        <p:tav tm="0">
                                          <p:val>
                                            <p:strVal val="ppt_y"/>
                                          </p:val>
                                        </p:tav>
                                        <p:tav tm="100000">
                                          <p:val>
                                            <p:strVal val="1+ppt_h/2"/>
                                          </p:val>
                                        </p:tav>
                                      </p:tavLst>
                                    </p:anim>
                                    <p:set>
                                      <p:cBhvr>
                                        <p:cTn id="87" dur="1" fill="hold">
                                          <p:stCondLst>
                                            <p:cond delay="499"/>
                                          </p:stCondLst>
                                        </p:cTn>
                                        <p:tgtEl>
                                          <p:spTgt spid="5">
                                            <p:txEl>
                                              <p:pRg st="8" end="8"/>
                                            </p:txEl>
                                          </p:spTgt>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grpId="0" nodeType="clickEffect">
                                  <p:stCondLst>
                                    <p:cond delay="0"/>
                                  </p:stCondLst>
                                  <p:childTnLst>
                                    <p:set>
                                      <p:cBhvr>
                                        <p:cTn id="96" dur="1" fill="hold">
                                          <p:stCondLst>
                                            <p:cond delay="0"/>
                                          </p:stCondLst>
                                        </p:cTn>
                                        <p:tgtEl>
                                          <p:spTgt spid="34"/>
                                        </p:tgtEl>
                                        <p:attrNameLst>
                                          <p:attrName>style.visibility</p:attrName>
                                        </p:attrNameLst>
                                      </p:cBhvr>
                                      <p:to>
                                        <p:strVal val="visible"/>
                                      </p:to>
                                    </p:set>
                                    <p:anim calcmode="lin" valueType="num">
                                      <p:cBhvr additive="base">
                                        <p:cTn id="97" dur="500" fill="hold"/>
                                        <p:tgtEl>
                                          <p:spTgt spid="34"/>
                                        </p:tgtEl>
                                        <p:attrNameLst>
                                          <p:attrName>ppt_x</p:attrName>
                                        </p:attrNameLst>
                                      </p:cBhvr>
                                      <p:tavLst>
                                        <p:tav tm="0">
                                          <p:val>
                                            <p:strVal val="#ppt_x"/>
                                          </p:val>
                                        </p:tav>
                                        <p:tav tm="100000">
                                          <p:val>
                                            <p:strVal val="#ppt_x"/>
                                          </p:val>
                                        </p:tav>
                                      </p:tavLst>
                                    </p:anim>
                                    <p:anim calcmode="lin" valueType="num">
                                      <p:cBhvr additive="base">
                                        <p:cTn id="98" dur="500" fill="hold"/>
                                        <p:tgtEl>
                                          <p:spTgt spid="34"/>
                                        </p:tgtEl>
                                        <p:attrNameLst>
                                          <p:attrName>ppt_y</p:attrName>
                                        </p:attrNameLst>
                                      </p:cBhvr>
                                      <p:tavLst>
                                        <p:tav tm="0">
                                          <p:val>
                                            <p:strVal val="1+#ppt_h/2"/>
                                          </p:val>
                                        </p:tav>
                                        <p:tav tm="100000">
                                          <p:val>
                                            <p:strVal val="#ppt_y"/>
                                          </p:val>
                                        </p:tav>
                                      </p:tavLst>
                                    </p:anim>
                                  </p:childTnLst>
                                </p:cTn>
                              </p:par>
                              <p:par>
                                <p:cTn id="99" presetID="2" presetClass="entr" presetSubtype="4" fill="hold" grpId="0" nodeType="withEffect">
                                  <p:stCondLst>
                                    <p:cond delay="0"/>
                                  </p:stCondLst>
                                  <p:childTnLst>
                                    <p:set>
                                      <p:cBhvr>
                                        <p:cTn id="100" dur="1" fill="hold">
                                          <p:stCondLst>
                                            <p:cond delay="0"/>
                                          </p:stCondLst>
                                        </p:cTn>
                                        <p:tgtEl>
                                          <p:spTgt spid="35"/>
                                        </p:tgtEl>
                                        <p:attrNameLst>
                                          <p:attrName>style.visibility</p:attrName>
                                        </p:attrNameLst>
                                      </p:cBhvr>
                                      <p:to>
                                        <p:strVal val="visible"/>
                                      </p:to>
                                    </p:set>
                                    <p:anim calcmode="lin" valueType="num">
                                      <p:cBhvr additive="base">
                                        <p:cTn id="101" dur="500" fill="hold"/>
                                        <p:tgtEl>
                                          <p:spTgt spid="35"/>
                                        </p:tgtEl>
                                        <p:attrNameLst>
                                          <p:attrName>ppt_x</p:attrName>
                                        </p:attrNameLst>
                                      </p:cBhvr>
                                      <p:tavLst>
                                        <p:tav tm="0">
                                          <p:val>
                                            <p:strVal val="#ppt_x"/>
                                          </p:val>
                                        </p:tav>
                                        <p:tav tm="100000">
                                          <p:val>
                                            <p:strVal val="#ppt_x"/>
                                          </p:val>
                                        </p:tav>
                                      </p:tavLst>
                                    </p:anim>
                                    <p:anim calcmode="lin" valueType="num">
                                      <p:cBhvr additive="base">
                                        <p:cTn id="102" dur="500" fill="hold"/>
                                        <p:tgtEl>
                                          <p:spTgt spid="35"/>
                                        </p:tgtEl>
                                        <p:attrNameLst>
                                          <p:attrName>ppt_y</p:attrName>
                                        </p:attrNameLst>
                                      </p:cBhvr>
                                      <p:tavLst>
                                        <p:tav tm="0">
                                          <p:val>
                                            <p:strVal val="1+#ppt_h/2"/>
                                          </p:val>
                                        </p:tav>
                                        <p:tav tm="100000">
                                          <p:val>
                                            <p:strVal val="#ppt_y"/>
                                          </p:val>
                                        </p:tav>
                                      </p:tavLst>
                                    </p:anim>
                                  </p:childTnLst>
                                </p:cTn>
                              </p:par>
                              <p:par>
                                <p:cTn id="103" presetID="2" presetClass="entr" presetSubtype="4" fill="hold" grpId="0" nodeType="withEffect">
                                  <p:stCondLst>
                                    <p:cond delay="0"/>
                                  </p:stCondLst>
                                  <p:childTnLst>
                                    <p:set>
                                      <p:cBhvr>
                                        <p:cTn id="104" dur="1" fill="hold">
                                          <p:stCondLst>
                                            <p:cond delay="0"/>
                                          </p:stCondLst>
                                        </p:cTn>
                                        <p:tgtEl>
                                          <p:spTgt spid="32"/>
                                        </p:tgtEl>
                                        <p:attrNameLst>
                                          <p:attrName>style.visibility</p:attrName>
                                        </p:attrNameLst>
                                      </p:cBhvr>
                                      <p:to>
                                        <p:strVal val="visible"/>
                                      </p:to>
                                    </p:set>
                                    <p:anim calcmode="lin" valueType="num">
                                      <p:cBhvr additive="base">
                                        <p:cTn id="105" dur="500" fill="hold"/>
                                        <p:tgtEl>
                                          <p:spTgt spid="32"/>
                                        </p:tgtEl>
                                        <p:attrNameLst>
                                          <p:attrName>ppt_x</p:attrName>
                                        </p:attrNameLst>
                                      </p:cBhvr>
                                      <p:tavLst>
                                        <p:tav tm="0">
                                          <p:val>
                                            <p:strVal val="#ppt_x"/>
                                          </p:val>
                                        </p:tav>
                                        <p:tav tm="100000">
                                          <p:val>
                                            <p:strVal val="#ppt_x"/>
                                          </p:val>
                                        </p:tav>
                                      </p:tavLst>
                                    </p:anim>
                                    <p:anim calcmode="lin" valueType="num">
                                      <p:cBhvr additive="base">
                                        <p:cTn id="106" dur="500" fill="hold"/>
                                        <p:tgtEl>
                                          <p:spTgt spid="32"/>
                                        </p:tgtEl>
                                        <p:attrNameLst>
                                          <p:attrName>ppt_y</p:attrName>
                                        </p:attrNameLst>
                                      </p:cBhvr>
                                      <p:tavLst>
                                        <p:tav tm="0">
                                          <p:val>
                                            <p:strVal val="1+#ppt_h/2"/>
                                          </p:val>
                                        </p:tav>
                                        <p:tav tm="100000">
                                          <p:val>
                                            <p:strVal val="#ppt_y"/>
                                          </p:val>
                                        </p:tav>
                                      </p:tavLst>
                                    </p:anim>
                                  </p:childTnLst>
                                </p:cTn>
                              </p:par>
                              <p:par>
                                <p:cTn id="107" presetID="2" presetClass="entr" presetSubtype="4" fill="hold" grpId="0" nodeType="with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additive="base">
                                        <p:cTn id="109" dur="500" fill="hold"/>
                                        <p:tgtEl>
                                          <p:spTgt spid="33"/>
                                        </p:tgtEl>
                                        <p:attrNameLst>
                                          <p:attrName>ppt_x</p:attrName>
                                        </p:attrNameLst>
                                      </p:cBhvr>
                                      <p:tavLst>
                                        <p:tav tm="0">
                                          <p:val>
                                            <p:strVal val="#ppt_x"/>
                                          </p:val>
                                        </p:tav>
                                        <p:tav tm="100000">
                                          <p:val>
                                            <p:strVal val="#ppt_x"/>
                                          </p:val>
                                        </p:tav>
                                      </p:tavLst>
                                    </p:anim>
                                    <p:anim calcmode="lin" valueType="num">
                                      <p:cBhvr additive="base">
                                        <p:cTn id="110" dur="500" fill="hold"/>
                                        <p:tgtEl>
                                          <p:spTgt spid="33"/>
                                        </p:tgtEl>
                                        <p:attrNameLst>
                                          <p:attrName>ppt_y</p:attrName>
                                        </p:attrNameLst>
                                      </p:cBhvr>
                                      <p:tavLst>
                                        <p:tav tm="0">
                                          <p:val>
                                            <p:strVal val="1+#ppt_h/2"/>
                                          </p:val>
                                        </p:tav>
                                        <p:tav tm="100000">
                                          <p:val>
                                            <p:strVal val="#ppt_y"/>
                                          </p:val>
                                        </p:tav>
                                      </p:tavLst>
                                    </p:anim>
                                  </p:childTnLst>
                                </p:cTn>
                              </p:par>
                              <p:par>
                                <p:cTn id="111" presetID="2" presetClass="entr" presetSubtype="4"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 calcmode="lin" valueType="num">
                                      <p:cBhvr additive="base">
                                        <p:cTn id="113" dur="500" fill="hold"/>
                                        <p:tgtEl>
                                          <p:spTgt spid="36"/>
                                        </p:tgtEl>
                                        <p:attrNameLst>
                                          <p:attrName>ppt_x</p:attrName>
                                        </p:attrNameLst>
                                      </p:cBhvr>
                                      <p:tavLst>
                                        <p:tav tm="0">
                                          <p:val>
                                            <p:strVal val="#ppt_x"/>
                                          </p:val>
                                        </p:tav>
                                        <p:tav tm="100000">
                                          <p:val>
                                            <p:strVal val="#ppt_x"/>
                                          </p:val>
                                        </p:tav>
                                      </p:tavLst>
                                    </p:anim>
                                    <p:anim calcmode="lin" valueType="num">
                                      <p:cBhvr additive="base">
                                        <p:cTn id="114" dur="500" fill="hold"/>
                                        <p:tgtEl>
                                          <p:spTgt spid="36"/>
                                        </p:tgtEl>
                                        <p:attrNameLst>
                                          <p:attrName>ppt_y</p:attrName>
                                        </p:attrNameLst>
                                      </p:cBhvr>
                                      <p:tavLst>
                                        <p:tav tm="0">
                                          <p:val>
                                            <p:strVal val="1+#ppt_h/2"/>
                                          </p:val>
                                        </p:tav>
                                        <p:tav tm="100000">
                                          <p:val>
                                            <p:strVal val="#ppt_y"/>
                                          </p:val>
                                        </p:tav>
                                      </p:tavLst>
                                    </p:anim>
                                  </p:childTnLst>
                                </p:cTn>
                              </p:par>
                              <p:par>
                                <p:cTn id="115" presetID="2" presetClass="entr" presetSubtype="4" fill="hold" grpId="0" nodeType="withEffect">
                                  <p:stCondLst>
                                    <p:cond delay="0"/>
                                  </p:stCondLst>
                                  <p:childTnLst>
                                    <p:set>
                                      <p:cBhvr>
                                        <p:cTn id="116" dur="1" fill="hold">
                                          <p:stCondLst>
                                            <p:cond delay="0"/>
                                          </p:stCondLst>
                                        </p:cTn>
                                        <p:tgtEl>
                                          <p:spTgt spid="38"/>
                                        </p:tgtEl>
                                        <p:attrNameLst>
                                          <p:attrName>style.visibility</p:attrName>
                                        </p:attrNameLst>
                                      </p:cBhvr>
                                      <p:to>
                                        <p:strVal val="visible"/>
                                      </p:to>
                                    </p:set>
                                    <p:anim calcmode="lin" valueType="num">
                                      <p:cBhvr additive="base">
                                        <p:cTn id="117" dur="500" fill="hold"/>
                                        <p:tgtEl>
                                          <p:spTgt spid="38"/>
                                        </p:tgtEl>
                                        <p:attrNameLst>
                                          <p:attrName>ppt_x</p:attrName>
                                        </p:attrNameLst>
                                      </p:cBhvr>
                                      <p:tavLst>
                                        <p:tav tm="0">
                                          <p:val>
                                            <p:strVal val="#ppt_x"/>
                                          </p:val>
                                        </p:tav>
                                        <p:tav tm="100000">
                                          <p:val>
                                            <p:strVal val="#ppt_x"/>
                                          </p:val>
                                        </p:tav>
                                      </p:tavLst>
                                    </p:anim>
                                    <p:anim calcmode="lin" valueType="num">
                                      <p:cBhvr additive="base">
                                        <p:cTn id="118" dur="500" fill="hold"/>
                                        <p:tgtEl>
                                          <p:spTgt spid="38"/>
                                        </p:tgtEl>
                                        <p:attrNameLst>
                                          <p:attrName>ppt_y</p:attrName>
                                        </p:attrNameLst>
                                      </p:cBhvr>
                                      <p:tavLst>
                                        <p:tav tm="0">
                                          <p:val>
                                            <p:strVal val="1+#ppt_h/2"/>
                                          </p:val>
                                        </p:tav>
                                        <p:tav tm="100000">
                                          <p:val>
                                            <p:strVal val="#ppt_y"/>
                                          </p:val>
                                        </p:tav>
                                      </p:tavLst>
                                    </p:anim>
                                  </p:childTnLst>
                                </p:cTn>
                              </p:par>
                              <p:par>
                                <p:cTn id="119" presetID="2" presetClass="entr" presetSubtype="4" fill="hold" grpId="0" nodeType="withEffect">
                                  <p:stCondLst>
                                    <p:cond delay="0"/>
                                  </p:stCondLst>
                                  <p:childTnLst>
                                    <p:set>
                                      <p:cBhvr>
                                        <p:cTn id="120" dur="1" fill="hold">
                                          <p:stCondLst>
                                            <p:cond delay="0"/>
                                          </p:stCondLst>
                                        </p:cTn>
                                        <p:tgtEl>
                                          <p:spTgt spid="37"/>
                                        </p:tgtEl>
                                        <p:attrNameLst>
                                          <p:attrName>style.visibility</p:attrName>
                                        </p:attrNameLst>
                                      </p:cBhvr>
                                      <p:to>
                                        <p:strVal val="visible"/>
                                      </p:to>
                                    </p:set>
                                    <p:anim calcmode="lin" valueType="num">
                                      <p:cBhvr additive="base">
                                        <p:cTn id="121" dur="500" fill="hold"/>
                                        <p:tgtEl>
                                          <p:spTgt spid="37"/>
                                        </p:tgtEl>
                                        <p:attrNameLst>
                                          <p:attrName>ppt_x</p:attrName>
                                        </p:attrNameLst>
                                      </p:cBhvr>
                                      <p:tavLst>
                                        <p:tav tm="0">
                                          <p:val>
                                            <p:strVal val="#ppt_x"/>
                                          </p:val>
                                        </p:tav>
                                        <p:tav tm="100000">
                                          <p:val>
                                            <p:strVal val="#ppt_x"/>
                                          </p:val>
                                        </p:tav>
                                      </p:tavLst>
                                    </p:anim>
                                    <p:anim calcmode="lin" valueType="num">
                                      <p:cBhvr additive="base">
                                        <p:cTn id="12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P spid="32" grpId="0" animBg="1"/>
      <p:bldP spid="33" grpId="0" animBg="1"/>
      <p:bldP spid="34" grpId="0" animBg="1"/>
      <p:bldP spid="35" grpId="0" animBg="1"/>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B0000"/>
        </a:solidFill>
        <a:effectLst/>
      </p:bgPr>
    </p:bg>
    <p:spTree>
      <p:nvGrpSpPr>
        <p:cNvPr id="1" name="">
          <a:extLst>
            <a:ext uri="{FF2B5EF4-FFF2-40B4-BE49-F238E27FC236}">
              <a16:creationId xmlns:a16="http://schemas.microsoft.com/office/drawing/2014/main" id="{53140C9F-4D38-EA49-B0EA-4192A36782E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855B2E5-244E-015C-1F0F-FEC155AE02BD}"/>
              </a:ext>
            </a:extLst>
          </p:cNvPr>
          <p:cNvSpPr/>
          <p:nvPr/>
        </p:nvSpPr>
        <p:spPr>
          <a:xfrm>
            <a:off x="731520" y="1371600"/>
            <a:ext cx="10725912" cy="22860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Background</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7C0E039-A892-896C-6E9B-BDF137D2EE3C}"/>
              </a:ext>
            </a:extLst>
          </p:cNvPr>
          <p:cNvSpPr/>
          <p:nvPr/>
        </p:nvSpPr>
        <p:spPr>
          <a:xfrm>
            <a:off x="731520" y="3840480"/>
            <a:ext cx="10725912" cy="73152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FFCCCC"/>
                </a:solidFill>
                <a:effectLst/>
                <a:uLnTx/>
                <a:uFillTx/>
                <a:latin typeface="Calibri" pitchFamily="34" charset="0"/>
                <a:ea typeface="Calibri" pitchFamily="34" charset="-122"/>
                <a:cs typeface="Calibri" pitchFamily="34" charset="-120"/>
              </a:rPr>
              <a:t>Our previous work</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a:extLst>
              <a:ext uri="{FF2B5EF4-FFF2-40B4-BE49-F238E27FC236}">
                <a16:creationId xmlns:a16="http://schemas.microsoft.com/office/drawing/2014/main" id="{660175CC-18C7-38F4-C3F7-418CD74C251E}"/>
              </a:ext>
            </a:extLst>
          </p:cNvPr>
          <p:cNvSpPr/>
          <p:nvPr/>
        </p:nvSpPr>
        <p:spPr>
          <a:xfrm>
            <a:off x="0" y="6400800"/>
            <a:ext cx="12188952" cy="457200"/>
          </a:xfrm>
          <a:prstGeom prst="rect">
            <a:avLst/>
          </a:prstGeom>
          <a:solidFill>
            <a:srgbClr val="5A0000"/>
          </a:solidFill>
          <a:ln w="12700">
            <a:solidFill>
              <a:srgbClr val="5A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146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MOTIVATION</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The Discovery of Latent Themes</a:t>
            </a:r>
            <a:endParaRPr lang="en-US" sz="3000" dirty="0"/>
          </a:p>
        </p:txBody>
      </p:sp>
      <p:sp>
        <p:nvSpPr>
          <p:cNvPr id="4" name="Text 2"/>
          <p:cNvSpPr/>
          <p:nvPr/>
        </p:nvSpPr>
        <p:spPr>
          <a:xfrm>
            <a:off x="548640" y="1463039"/>
            <a:ext cx="6400800" cy="4464232"/>
          </a:xfrm>
          <a:prstGeom prst="rect">
            <a:avLst/>
          </a:prstGeom>
          <a:noFill/>
          <a:ln/>
        </p:spPr>
        <p:txBody>
          <a:bodyPr wrap="square" rtlCol="0" anchor="t"/>
          <a:lstStyle/>
          <a:p>
            <a:pPr marL="177800" indent="-177800">
              <a:spcAft>
                <a:spcPts val="1000"/>
              </a:spcAft>
              <a:buSzPct val="100000"/>
              <a:buChar char="•"/>
            </a:pPr>
            <a:r>
              <a:rPr lang="en-US" sz="2000" dirty="0"/>
              <a:t>Existing systems can miss or misclassify child maltreatment </a:t>
            </a:r>
            <a:endParaRPr lang="en-US" sz="2000" dirty="0">
              <a:solidFill>
                <a:srgbClr val="1F1F1F"/>
              </a:solidFill>
              <a:latin typeface="Arial" pitchFamily="34" charset="0"/>
              <a:ea typeface="Arial" pitchFamily="34" charset="-122"/>
              <a:cs typeface="Arial" pitchFamily="34" charset="-120"/>
            </a:endParaRPr>
          </a:p>
          <a:p>
            <a:pPr marL="177800" indent="-177800">
              <a:spcAft>
                <a:spcPts val="1000"/>
              </a:spcAft>
              <a:buSzPct val="100000"/>
              <a:buChar char="•"/>
            </a:pPr>
            <a:r>
              <a:rPr lang="en-US" sz="2000" dirty="0"/>
              <a:t>Narratives capture context that structured data miss </a:t>
            </a:r>
          </a:p>
          <a:p>
            <a:pPr marL="177800" indent="-177800">
              <a:spcAft>
                <a:spcPts val="1000"/>
              </a:spcAft>
              <a:buSzPct val="100000"/>
              <a:buChar char="•"/>
            </a:pPr>
            <a:r>
              <a:rPr lang="en-US" sz="2000" dirty="0"/>
              <a:t>Legal and medical definitions and coding practices vary across systems </a:t>
            </a:r>
          </a:p>
          <a:p>
            <a:pPr marL="177800" indent="-177800">
              <a:spcAft>
                <a:spcPts val="1000"/>
              </a:spcAft>
              <a:buSzPct val="100000"/>
              <a:buChar char="•"/>
            </a:pPr>
            <a:r>
              <a:rPr lang="en-US" sz="2000" dirty="0"/>
              <a:t>Machine learning can analyze cases consistently at scale, reducing reliance on human coding and identifying patterns existing categories may miss</a:t>
            </a:r>
            <a:r>
              <a:rPr lang="en-US" sz="2000" dirty="0">
                <a:solidFill>
                  <a:srgbClr val="1F1F1F"/>
                </a:solidFill>
                <a:latin typeface="Arial" pitchFamily="34" charset="0"/>
                <a:ea typeface="Arial" pitchFamily="34" charset="-122"/>
                <a:cs typeface="Arial" pitchFamily="34" charset="-120"/>
              </a:rPr>
              <a:t>.</a:t>
            </a:r>
          </a:p>
          <a:p>
            <a:pPr marL="177800" indent="-177800">
              <a:spcAft>
                <a:spcPts val="1000"/>
              </a:spcAft>
              <a:buSzPct val="100000"/>
              <a:buChar char="•"/>
            </a:pPr>
            <a:r>
              <a:rPr lang="en-US" sz="2000" dirty="0"/>
              <a:t>Question: Can machine learning use narrative data to identify recurring patterns of child maltreatment more consistently than existing classifications?</a:t>
            </a:r>
          </a:p>
        </p:txBody>
      </p:sp>
      <p:sp>
        <p:nvSpPr>
          <p:cNvPr id="5" name="Shape 3"/>
          <p:cNvSpPr/>
          <p:nvPr/>
        </p:nvSpPr>
        <p:spPr>
          <a:xfrm>
            <a:off x="7315200" y="1600200"/>
            <a:ext cx="4327855" cy="1170432"/>
          </a:xfrm>
          <a:prstGeom prst="roundRect">
            <a:avLst>
              <a:gd name="adj" fmla="val 4688"/>
            </a:avLst>
          </a:prstGeom>
          <a:solidFill>
            <a:srgbClr val="F3F1F1"/>
          </a:solidFill>
          <a:ln w="12700">
            <a:solidFill>
              <a:srgbClr val="E0D5D5"/>
            </a:solidFill>
            <a:prstDash val="solid"/>
          </a:ln>
        </p:spPr>
        <p:txBody>
          <a:bodyPr/>
          <a:lstStyle/>
          <a:p>
            <a:endParaRPr lang="en-US"/>
          </a:p>
        </p:txBody>
      </p:sp>
      <p:sp>
        <p:nvSpPr>
          <p:cNvPr id="6" name="Text 4"/>
          <p:cNvSpPr/>
          <p:nvPr/>
        </p:nvSpPr>
        <p:spPr>
          <a:xfrm>
            <a:off x="7422777" y="1723867"/>
            <a:ext cx="3870655" cy="548640"/>
          </a:xfrm>
          <a:prstGeom prst="rect">
            <a:avLst/>
          </a:prstGeom>
          <a:noFill/>
          <a:ln/>
        </p:spPr>
        <p:txBody>
          <a:bodyPr wrap="square" rtlCol="0" anchor="ctr"/>
          <a:lstStyle/>
          <a:p>
            <a:pPr marL="0" indent="0">
              <a:buNone/>
            </a:pPr>
            <a:r>
              <a:rPr lang="en-US" sz="3400" b="1" dirty="0">
                <a:solidFill>
                  <a:srgbClr val="C8102E"/>
                </a:solidFill>
                <a:latin typeface="Arial" pitchFamily="34" charset="0"/>
                <a:ea typeface="Arial" pitchFamily="34" charset="-122"/>
                <a:cs typeface="Arial" pitchFamily="34" charset="-120"/>
              </a:rPr>
              <a:t>80–90%</a:t>
            </a:r>
            <a:endParaRPr lang="en-US" sz="3400" dirty="0"/>
          </a:p>
        </p:txBody>
      </p:sp>
      <p:sp>
        <p:nvSpPr>
          <p:cNvPr id="7" name="Text 5"/>
          <p:cNvSpPr/>
          <p:nvPr/>
        </p:nvSpPr>
        <p:spPr>
          <a:xfrm>
            <a:off x="7422777" y="2189581"/>
            <a:ext cx="3870655"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of maltreatment deaths missed by death certificates</a:t>
            </a:r>
            <a:endParaRPr lang="en-US" sz="1600" dirty="0"/>
          </a:p>
        </p:txBody>
      </p:sp>
      <p:sp>
        <p:nvSpPr>
          <p:cNvPr id="8" name="Shape 6"/>
          <p:cNvSpPr/>
          <p:nvPr/>
        </p:nvSpPr>
        <p:spPr>
          <a:xfrm>
            <a:off x="7315200" y="2926080"/>
            <a:ext cx="4327855" cy="1170432"/>
          </a:xfrm>
          <a:prstGeom prst="roundRect">
            <a:avLst>
              <a:gd name="adj" fmla="val 4688"/>
            </a:avLst>
          </a:prstGeom>
          <a:solidFill>
            <a:srgbClr val="F3F1F1"/>
          </a:solidFill>
          <a:ln w="12700">
            <a:solidFill>
              <a:srgbClr val="E0D5D5"/>
            </a:solidFill>
            <a:prstDash val="solid"/>
          </a:ln>
        </p:spPr>
        <p:txBody>
          <a:bodyPr/>
          <a:lstStyle/>
          <a:p>
            <a:endParaRPr lang="en-US"/>
          </a:p>
        </p:txBody>
      </p:sp>
      <p:sp>
        <p:nvSpPr>
          <p:cNvPr id="9" name="Text 7"/>
          <p:cNvSpPr/>
          <p:nvPr/>
        </p:nvSpPr>
        <p:spPr>
          <a:xfrm>
            <a:off x="7422777" y="3054096"/>
            <a:ext cx="3870655" cy="548640"/>
          </a:xfrm>
          <a:prstGeom prst="rect">
            <a:avLst/>
          </a:prstGeom>
          <a:noFill/>
          <a:ln/>
        </p:spPr>
        <p:txBody>
          <a:bodyPr wrap="square" rtlCol="0" anchor="ctr"/>
          <a:lstStyle/>
          <a:p>
            <a:pPr marL="0" indent="0">
              <a:buNone/>
            </a:pPr>
            <a:r>
              <a:rPr lang="en-US" sz="3400" b="1" dirty="0">
                <a:solidFill>
                  <a:srgbClr val="C8102E"/>
                </a:solidFill>
                <a:latin typeface="Arial" pitchFamily="34" charset="0"/>
                <a:ea typeface="Arial" pitchFamily="34" charset="-122"/>
                <a:cs typeface="Arial" pitchFamily="34" charset="-120"/>
              </a:rPr>
              <a:t>55–76%</a:t>
            </a:r>
            <a:endParaRPr lang="en-US" sz="3400" dirty="0"/>
          </a:p>
        </p:txBody>
      </p:sp>
      <p:sp>
        <p:nvSpPr>
          <p:cNvPr id="10" name="Text 8"/>
          <p:cNvSpPr/>
          <p:nvPr/>
        </p:nvSpPr>
        <p:spPr>
          <a:xfrm>
            <a:off x="7422777" y="3580683"/>
            <a:ext cx="3870655"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undercount in CPS records</a:t>
            </a:r>
            <a:endParaRPr lang="en-US" sz="1600" dirty="0"/>
          </a:p>
        </p:txBody>
      </p:sp>
      <p:sp>
        <p:nvSpPr>
          <p:cNvPr id="11" name="Shape 9"/>
          <p:cNvSpPr/>
          <p:nvPr/>
        </p:nvSpPr>
        <p:spPr>
          <a:xfrm>
            <a:off x="7315200" y="4251960"/>
            <a:ext cx="4327855" cy="1170432"/>
          </a:xfrm>
          <a:prstGeom prst="roundRect">
            <a:avLst>
              <a:gd name="adj" fmla="val 4688"/>
            </a:avLst>
          </a:prstGeom>
          <a:solidFill>
            <a:srgbClr val="F3F1F1"/>
          </a:solidFill>
          <a:ln w="12700">
            <a:solidFill>
              <a:srgbClr val="E0D5D5"/>
            </a:solidFill>
            <a:prstDash val="solid"/>
          </a:ln>
        </p:spPr>
        <p:txBody>
          <a:bodyPr/>
          <a:lstStyle/>
          <a:p>
            <a:endParaRPr lang="en-US"/>
          </a:p>
        </p:txBody>
      </p:sp>
      <p:sp>
        <p:nvSpPr>
          <p:cNvPr id="12" name="Text 10"/>
          <p:cNvSpPr/>
          <p:nvPr/>
        </p:nvSpPr>
        <p:spPr>
          <a:xfrm>
            <a:off x="7422777" y="4312203"/>
            <a:ext cx="3870655" cy="548640"/>
          </a:xfrm>
          <a:prstGeom prst="rect">
            <a:avLst/>
          </a:prstGeom>
          <a:noFill/>
          <a:ln/>
        </p:spPr>
        <p:txBody>
          <a:bodyPr wrap="square" rtlCol="0" anchor="ctr"/>
          <a:lstStyle/>
          <a:p>
            <a:pPr marL="0" indent="0">
              <a:buNone/>
            </a:pPr>
            <a:r>
              <a:rPr lang="en-US" sz="3400" b="1" dirty="0">
                <a:solidFill>
                  <a:srgbClr val="C8102E"/>
                </a:solidFill>
                <a:latin typeface="Arial" pitchFamily="34" charset="0"/>
                <a:ea typeface="Arial" pitchFamily="34" charset="-122"/>
                <a:cs typeface="Arial" pitchFamily="34" charset="-120"/>
              </a:rPr>
              <a:t>80–90%</a:t>
            </a:r>
            <a:endParaRPr lang="en-US" sz="3400" dirty="0"/>
          </a:p>
        </p:txBody>
      </p:sp>
      <p:sp>
        <p:nvSpPr>
          <p:cNvPr id="13" name="Text 11"/>
          <p:cNvSpPr/>
          <p:nvPr/>
        </p:nvSpPr>
        <p:spPr>
          <a:xfrm>
            <a:off x="7422777" y="4837176"/>
            <a:ext cx="3870655"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of organizational data is unstructured narrative text</a:t>
            </a:r>
            <a:endParaRPr lang="en-US" sz="1600" dirty="0"/>
          </a:p>
        </p:txBody>
      </p:sp>
      <p:sp>
        <p:nvSpPr>
          <p:cNvPr id="14" name="Text 12"/>
          <p:cNvSpPr/>
          <p:nvPr/>
        </p:nvSpPr>
        <p:spPr>
          <a:xfrm>
            <a:off x="320040" y="6291072"/>
            <a:ext cx="11094415" cy="36576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Batra et al., 2024; Schnitzer et al., 2008; Holzinger, Stocker et al., 2013</a:t>
            </a:r>
            <a:endParaRPr lang="en-US" sz="1600" dirty="0"/>
          </a:p>
        </p:txBody>
      </p:sp>
      <p:sp>
        <p:nvSpPr>
          <p:cNvPr id="15" name="Text 1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BACKGROUND</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What Our Prior Work Establishes</a:t>
            </a:r>
            <a:endParaRPr lang="en-US" sz="3000" dirty="0"/>
          </a:p>
        </p:txBody>
      </p:sp>
      <p:sp>
        <p:nvSpPr>
          <p:cNvPr id="4" name="Text 2"/>
          <p:cNvSpPr/>
          <p:nvPr/>
        </p:nvSpPr>
        <p:spPr>
          <a:xfrm>
            <a:off x="548640" y="1908484"/>
            <a:ext cx="5318608" cy="636815"/>
          </a:xfrm>
          <a:prstGeom prst="rect">
            <a:avLst/>
          </a:prstGeom>
          <a:noFill/>
          <a:ln/>
        </p:spPr>
        <p:txBody>
          <a:bodyPr wrap="square" rtlCol="0" anchor="ctr"/>
          <a:lstStyle/>
          <a:p>
            <a:pPr marL="0" indent="0">
              <a:buNone/>
            </a:pPr>
            <a:r>
              <a:rPr lang="en-US" sz="2400" b="1" dirty="0">
                <a:solidFill>
                  <a:srgbClr val="8B0000"/>
                </a:solidFill>
                <a:latin typeface="Arial" pitchFamily="34" charset="0"/>
                <a:ea typeface="Arial" pitchFamily="34" charset="-122"/>
                <a:cs typeface="Arial" pitchFamily="34" charset="-120"/>
              </a:rPr>
              <a:t>Head trauma is common following exposure to violence</a:t>
            </a:r>
            <a:endParaRPr lang="en-US" sz="2400" dirty="0"/>
          </a:p>
        </p:txBody>
      </p:sp>
      <p:sp>
        <p:nvSpPr>
          <p:cNvPr id="5" name="Shape 3"/>
          <p:cNvSpPr/>
          <p:nvPr/>
        </p:nvSpPr>
        <p:spPr>
          <a:xfrm>
            <a:off x="548640" y="2682458"/>
            <a:ext cx="5318608" cy="0"/>
          </a:xfrm>
          <a:prstGeom prst="line">
            <a:avLst/>
          </a:prstGeom>
          <a:noFill/>
          <a:ln w="12700">
            <a:solidFill>
              <a:srgbClr val="E0D5D5"/>
            </a:solidFill>
            <a:prstDash val="solid"/>
          </a:ln>
        </p:spPr>
        <p:txBody>
          <a:bodyPr/>
          <a:lstStyle/>
          <a:p>
            <a:endParaRPr lang="en-US"/>
          </a:p>
        </p:txBody>
      </p:sp>
      <p:sp>
        <p:nvSpPr>
          <p:cNvPr id="6" name="Text 4"/>
          <p:cNvSpPr/>
          <p:nvPr/>
        </p:nvSpPr>
        <p:spPr>
          <a:xfrm>
            <a:off x="548640" y="2819618"/>
            <a:ext cx="5318608" cy="3566160"/>
          </a:xfrm>
          <a:prstGeom prst="rect">
            <a:avLst/>
          </a:prstGeom>
          <a:noFill/>
          <a:ln/>
        </p:spPr>
        <p:txBody>
          <a:bodyPr wrap="square" rtlCol="0" anchor="t"/>
          <a:lstStyle/>
          <a:p>
            <a:pPr marL="177800" indent="-177800">
              <a:spcAft>
                <a:spcPts val="1200"/>
              </a:spcAft>
              <a:buSzPct val="100000"/>
              <a:buChar char="•"/>
            </a:pPr>
            <a:r>
              <a:rPr lang="en-US" sz="2000" dirty="0">
                <a:solidFill>
                  <a:srgbClr val="1F1F1F"/>
                </a:solidFill>
                <a:latin typeface="+mj-lt"/>
                <a:ea typeface="Arial" pitchFamily="34" charset="-122"/>
                <a:cs typeface="Arial" pitchFamily="34" charset="-120"/>
              </a:rPr>
              <a:t>58% of violence-related ED visits involve craniofacial trauma</a:t>
            </a:r>
            <a:endParaRPr lang="en-US" sz="2000" dirty="0">
              <a:latin typeface="+mj-lt"/>
            </a:endParaRPr>
          </a:p>
          <a:p>
            <a:pPr marL="177800" indent="-177800">
              <a:spcAft>
                <a:spcPts val="1200"/>
              </a:spcAft>
              <a:buSzPct val="100000"/>
              <a:buChar char="•"/>
            </a:pPr>
            <a:r>
              <a:rPr lang="en-US" sz="2000" dirty="0">
                <a:solidFill>
                  <a:srgbClr val="1F1F1F"/>
                </a:solidFill>
                <a:latin typeface="+mj-lt"/>
                <a:ea typeface="Arial" pitchFamily="34" charset="-122"/>
                <a:cs typeface="Arial" pitchFamily="34" charset="-120"/>
              </a:rPr>
              <a:t>Craniofacial injury predicts lasting emotional &amp; physical symptoms, especially with loss of consciousness (80–90%)</a:t>
            </a:r>
            <a:endParaRPr lang="en-US" sz="2000" dirty="0">
              <a:latin typeface="+mj-lt"/>
            </a:endParaRPr>
          </a:p>
          <a:p>
            <a:pPr marL="177800" indent="-177800">
              <a:spcAft>
                <a:spcPts val="1200"/>
              </a:spcAft>
              <a:buSzPct val="100000"/>
              <a:buChar char="•"/>
            </a:pPr>
            <a:r>
              <a:rPr lang="en-US" sz="2000" dirty="0">
                <a:solidFill>
                  <a:srgbClr val="1F1F1F"/>
                </a:solidFill>
                <a:latin typeface="+mj-lt"/>
                <a:ea typeface="Arial" pitchFamily="34" charset="-122"/>
                <a:cs typeface="Arial" pitchFamily="34" charset="-120"/>
              </a:rPr>
              <a:t>Survivors of IPV spend nearly twice as much on brain-injury-linked care</a:t>
            </a:r>
            <a:endParaRPr lang="en-US" sz="2000" dirty="0">
              <a:latin typeface="+mj-lt"/>
            </a:endParaRPr>
          </a:p>
        </p:txBody>
      </p:sp>
      <p:sp>
        <p:nvSpPr>
          <p:cNvPr id="7" name="Text 5"/>
          <p:cNvSpPr/>
          <p:nvPr/>
        </p:nvSpPr>
        <p:spPr>
          <a:xfrm>
            <a:off x="6324448" y="1905218"/>
            <a:ext cx="5318608" cy="669145"/>
          </a:xfrm>
          <a:prstGeom prst="rect">
            <a:avLst/>
          </a:prstGeom>
          <a:noFill/>
          <a:ln/>
        </p:spPr>
        <p:txBody>
          <a:bodyPr wrap="square" rtlCol="0" anchor="ctr"/>
          <a:lstStyle/>
          <a:p>
            <a:r>
              <a:rPr lang="en-US" sz="2400" b="1" dirty="0">
                <a:solidFill>
                  <a:srgbClr val="8B0000"/>
                </a:solidFill>
                <a:latin typeface="Arial" pitchFamily="34" charset="0"/>
                <a:ea typeface="Arial" pitchFamily="34" charset="-122"/>
                <a:cs typeface="Arial" pitchFamily="34" charset="-120"/>
              </a:rPr>
              <a:t>Head trauma is socially patterned</a:t>
            </a:r>
            <a:endParaRPr lang="en-US" sz="2400" dirty="0"/>
          </a:p>
        </p:txBody>
      </p:sp>
      <p:sp>
        <p:nvSpPr>
          <p:cNvPr id="8" name="Shape 6"/>
          <p:cNvSpPr/>
          <p:nvPr/>
        </p:nvSpPr>
        <p:spPr>
          <a:xfrm>
            <a:off x="6294272" y="2682458"/>
            <a:ext cx="5318608" cy="0"/>
          </a:xfrm>
          <a:prstGeom prst="line">
            <a:avLst/>
          </a:prstGeom>
          <a:noFill/>
          <a:ln w="12700">
            <a:solidFill>
              <a:srgbClr val="E0D5D5"/>
            </a:solidFill>
            <a:prstDash val="solid"/>
          </a:ln>
        </p:spPr>
        <p:txBody>
          <a:bodyPr/>
          <a:lstStyle/>
          <a:p>
            <a:endParaRPr lang="en-US"/>
          </a:p>
        </p:txBody>
      </p:sp>
      <p:sp>
        <p:nvSpPr>
          <p:cNvPr id="9" name="Text 7"/>
          <p:cNvSpPr/>
          <p:nvPr/>
        </p:nvSpPr>
        <p:spPr>
          <a:xfrm>
            <a:off x="6294272" y="2819618"/>
            <a:ext cx="5318608" cy="3566160"/>
          </a:xfrm>
          <a:prstGeom prst="rect">
            <a:avLst/>
          </a:prstGeom>
          <a:noFill/>
          <a:ln/>
        </p:spPr>
        <p:txBody>
          <a:bodyPr wrap="square" rtlCol="0" anchor="t"/>
          <a:lstStyle/>
          <a:p>
            <a:pPr marL="177800" indent="-177800">
              <a:spcAft>
                <a:spcPts val="1200"/>
              </a:spcAft>
              <a:buSzPct val="100000"/>
              <a:buChar char="•"/>
            </a:pPr>
            <a:r>
              <a:rPr lang="en-US" sz="2000" dirty="0">
                <a:latin typeface="+mj-lt"/>
              </a:rPr>
              <a:t>Head-injury rates are ~5× higher among females </a:t>
            </a:r>
          </a:p>
          <a:p>
            <a:pPr marL="177800" indent="-177800">
              <a:spcAft>
                <a:spcPts val="1200"/>
              </a:spcAft>
              <a:buSzPct val="100000"/>
              <a:buChar char="•"/>
            </a:pPr>
            <a:r>
              <a:rPr lang="en-US" sz="2000" dirty="0">
                <a:solidFill>
                  <a:srgbClr val="1F1F1F"/>
                </a:solidFill>
                <a:latin typeface="+mj-lt"/>
                <a:ea typeface="Arial" pitchFamily="34" charset="-122"/>
                <a:cs typeface="Arial" pitchFamily="34" charset="-120"/>
              </a:rPr>
              <a:t>Violence-related TBI patients are more likely to be female, younger, non-Hispanic Black, and to have pre-injury substance use</a:t>
            </a:r>
            <a:endParaRPr lang="en-US" sz="2000" dirty="0">
              <a:latin typeface="+mj-lt"/>
            </a:endParaRPr>
          </a:p>
          <a:p>
            <a:pPr marL="177800" indent="-177800">
              <a:spcAft>
                <a:spcPts val="1200"/>
              </a:spcAft>
              <a:buSzPct val="100000"/>
              <a:buChar char="•"/>
            </a:pPr>
            <a:r>
              <a:rPr lang="en-US" sz="2000" dirty="0">
                <a:latin typeface="+mj-lt"/>
              </a:rPr>
              <a:t>TBI history is associated with &gt;3× the odds of near-fatal overdose</a:t>
            </a:r>
          </a:p>
          <a:p>
            <a:pPr marL="177800" indent="-177800">
              <a:spcAft>
                <a:spcPts val="1200"/>
              </a:spcAft>
              <a:buSzPct val="100000"/>
              <a:buChar char="•"/>
            </a:pPr>
            <a:r>
              <a:rPr lang="en-US" sz="2000" dirty="0">
                <a:latin typeface="+mj-lt"/>
              </a:rPr>
              <a:t>Community engagement, motor function, and education predict long-term productive reintegration</a:t>
            </a:r>
          </a:p>
        </p:txBody>
      </p:sp>
      <p:sp>
        <p:nvSpPr>
          <p:cNvPr id="10" name="Text 8"/>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4</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WHAT WE ASK</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Aims &amp; Research Questions</a:t>
            </a:r>
            <a:endParaRPr lang="en-US" sz="3000" dirty="0"/>
          </a:p>
        </p:txBody>
      </p:sp>
      <p:sp>
        <p:nvSpPr>
          <p:cNvPr id="4" name="Shape 2"/>
          <p:cNvSpPr/>
          <p:nvPr/>
        </p:nvSpPr>
        <p:spPr>
          <a:xfrm>
            <a:off x="548640" y="1554480"/>
            <a:ext cx="1234440" cy="868680"/>
          </a:xfrm>
          <a:prstGeom prst="roundRect">
            <a:avLst>
              <a:gd name="adj" fmla="val 6316"/>
            </a:avLst>
          </a:prstGeom>
          <a:solidFill>
            <a:srgbClr val="8B0000"/>
          </a:solidFill>
          <a:ln/>
        </p:spPr>
        <p:txBody>
          <a:bodyPr/>
          <a:lstStyle/>
          <a:p>
            <a:endParaRPr lang="en-US"/>
          </a:p>
        </p:txBody>
      </p:sp>
      <p:sp>
        <p:nvSpPr>
          <p:cNvPr id="5" name="Text 3"/>
          <p:cNvSpPr/>
          <p:nvPr/>
        </p:nvSpPr>
        <p:spPr>
          <a:xfrm>
            <a:off x="548640" y="1554480"/>
            <a:ext cx="1234440" cy="868680"/>
          </a:xfrm>
          <a:prstGeom prst="rect">
            <a:avLst/>
          </a:prstGeom>
          <a:noFill/>
          <a:ln/>
        </p:spPr>
        <p:txBody>
          <a:bodyPr wrap="square"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RQ1</a:t>
            </a:r>
            <a:endParaRPr lang="en-US" sz="2200" dirty="0"/>
          </a:p>
        </p:txBody>
      </p:sp>
      <p:sp>
        <p:nvSpPr>
          <p:cNvPr id="6" name="Text 4"/>
          <p:cNvSpPr/>
          <p:nvPr/>
        </p:nvSpPr>
        <p:spPr>
          <a:xfrm>
            <a:off x="2011680" y="1628285"/>
            <a:ext cx="9631375" cy="868680"/>
          </a:xfrm>
          <a:prstGeom prst="rect">
            <a:avLst/>
          </a:prstGeom>
          <a:noFill/>
          <a:ln/>
        </p:spPr>
        <p:txBody>
          <a:bodyPr wrap="square" rtlCol="0" anchor="ctr"/>
          <a:lstStyle/>
          <a:p>
            <a:pPr marL="0" indent="0">
              <a:buNone/>
            </a:pPr>
            <a:r>
              <a:rPr lang="en-US" sz="2000" dirty="0">
                <a:solidFill>
                  <a:srgbClr val="1F1F1F"/>
                </a:solidFill>
                <a:latin typeface="Arial" pitchFamily="34" charset="0"/>
                <a:ea typeface="Arial" pitchFamily="34" charset="-122"/>
                <a:cs typeface="Arial" pitchFamily="34" charset="-120"/>
              </a:rPr>
              <a:t>Can large language models transform unstructured child fatality narratives into standardized semantic features — caregiver behavior, injury mechanism, setting, diagnosis?</a:t>
            </a:r>
            <a:endParaRPr lang="en-US" sz="2000" dirty="0"/>
          </a:p>
        </p:txBody>
      </p:sp>
      <p:sp>
        <p:nvSpPr>
          <p:cNvPr id="7" name="Shape 5"/>
          <p:cNvSpPr/>
          <p:nvPr/>
        </p:nvSpPr>
        <p:spPr>
          <a:xfrm>
            <a:off x="548640" y="2633472"/>
            <a:ext cx="1234440" cy="868680"/>
          </a:xfrm>
          <a:prstGeom prst="roundRect">
            <a:avLst>
              <a:gd name="adj" fmla="val 6316"/>
            </a:avLst>
          </a:prstGeom>
          <a:solidFill>
            <a:srgbClr val="8B0000"/>
          </a:solidFill>
          <a:ln/>
        </p:spPr>
        <p:txBody>
          <a:bodyPr/>
          <a:lstStyle/>
          <a:p>
            <a:endParaRPr lang="en-US"/>
          </a:p>
        </p:txBody>
      </p:sp>
      <p:sp>
        <p:nvSpPr>
          <p:cNvPr id="8" name="Text 6"/>
          <p:cNvSpPr/>
          <p:nvPr/>
        </p:nvSpPr>
        <p:spPr>
          <a:xfrm>
            <a:off x="548640" y="2633472"/>
            <a:ext cx="1234440" cy="868680"/>
          </a:xfrm>
          <a:prstGeom prst="rect">
            <a:avLst/>
          </a:prstGeom>
          <a:noFill/>
          <a:ln/>
        </p:spPr>
        <p:txBody>
          <a:bodyPr wrap="square"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RQ2</a:t>
            </a:r>
            <a:endParaRPr lang="en-US" sz="2200" dirty="0"/>
          </a:p>
        </p:txBody>
      </p:sp>
      <p:sp>
        <p:nvSpPr>
          <p:cNvPr id="9" name="Text 7"/>
          <p:cNvSpPr/>
          <p:nvPr/>
        </p:nvSpPr>
        <p:spPr>
          <a:xfrm>
            <a:off x="2011680" y="2707277"/>
            <a:ext cx="9631375" cy="868680"/>
          </a:xfrm>
          <a:prstGeom prst="rect">
            <a:avLst/>
          </a:prstGeom>
          <a:noFill/>
          <a:ln/>
        </p:spPr>
        <p:txBody>
          <a:bodyPr wrap="square" rtlCol="0" anchor="ctr"/>
          <a:lstStyle/>
          <a:p>
            <a:pPr marL="0" indent="0">
              <a:buNone/>
            </a:pPr>
            <a:r>
              <a:rPr lang="en-US" sz="2000" dirty="0">
                <a:solidFill>
                  <a:srgbClr val="1F1F1F"/>
                </a:solidFill>
                <a:latin typeface="Arial" pitchFamily="34" charset="0"/>
                <a:ea typeface="Arial" pitchFamily="34" charset="-122"/>
                <a:cs typeface="Arial" pitchFamily="34" charset="-120"/>
              </a:rPr>
              <a:t>What latent themes emerge, and what typology of risk and incident circumstances do they suggest?</a:t>
            </a:r>
            <a:endParaRPr lang="en-US" sz="2000" dirty="0"/>
          </a:p>
        </p:txBody>
      </p:sp>
      <p:sp>
        <p:nvSpPr>
          <p:cNvPr id="10" name="Shape 8"/>
          <p:cNvSpPr/>
          <p:nvPr/>
        </p:nvSpPr>
        <p:spPr>
          <a:xfrm>
            <a:off x="548640" y="3712464"/>
            <a:ext cx="1234440" cy="868680"/>
          </a:xfrm>
          <a:prstGeom prst="roundRect">
            <a:avLst>
              <a:gd name="adj" fmla="val 6316"/>
            </a:avLst>
          </a:prstGeom>
          <a:solidFill>
            <a:srgbClr val="8B0000"/>
          </a:solidFill>
          <a:ln/>
        </p:spPr>
        <p:txBody>
          <a:bodyPr/>
          <a:lstStyle/>
          <a:p>
            <a:endParaRPr lang="en-US"/>
          </a:p>
        </p:txBody>
      </p:sp>
      <p:sp>
        <p:nvSpPr>
          <p:cNvPr id="11" name="Text 9"/>
          <p:cNvSpPr/>
          <p:nvPr/>
        </p:nvSpPr>
        <p:spPr>
          <a:xfrm>
            <a:off x="548640" y="3712464"/>
            <a:ext cx="1234440" cy="868680"/>
          </a:xfrm>
          <a:prstGeom prst="rect">
            <a:avLst/>
          </a:prstGeom>
          <a:noFill/>
          <a:ln/>
        </p:spPr>
        <p:txBody>
          <a:bodyPr wrap="square"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RQ3</a:t>
            </a:r>
            <a:endParaRPr lang="en-US" sz="2200" dirty="0"/>
          </a:p>
        </p:txBody>
      </p:sp>
      <p:sp>
        <p:nvSpPr>
          <p:cNvPr id="12" name="Text 10"/>
          <p:cNvSpPr/>
          <p:nvPr/>
        </p:nvSpPr>
        <p:spPr>
          <a:xfrm>
            <a:off x="2011680" y="3786269"/>
            <a:ext cx="9631375" cy="868680"/>
          </a:xfrm>
          <a:prstGeom prst="rect">
            <a:avLst/>
          </a:prstGeom>
          <a:noFill/>
          <a:ln/>
        </p:spPr>
        <p:txBody>
          <a:bodyPr wrap="square" rtlCol="0" anchor="ctr"/>
          <a:lstStyle/>
          <a:p>
            <a:pPr marL="0" indent="0">
              <a:buNone/>
            </a:pPr>
            <a:r>
              <a:rPr lang="en-US" sz="2000" dirty="0">
                <a:solidFill>
                  <a:srgbClr val="1F1F1F"/>
                </a:solidFill>
                <a:latin typeface="Arial" pitchFamily="34" charset="0"/>
                <a:ea typeface="Arial" pitchFamily="34" charset="-122"/>
                <a:cs typeface="Arial" pitchFamily="34" charset="-120"/>
              </a:rPr>
              <a:t>Do the recovered themes reveal recurring patterns of head and neck trauma consistent with abuse-related injury?</a:t>
            </a:r>
            <a:endParaRPr lang="en-US" sz="2000" dirty="0"/>
          </a:p>
        </p:txBody>
      </p:sp>
      <p:sp>
        <p:nvSpPr>
          <p:cNvPr id="13" name="Shape 11"/>
          <p:cNvSpPr/>
          <p:nvPr/>
        </p:nvSpPr>
        <p:spPr>
          <a:xfrm>
            <a:off x="548640" y="4791456"/>
            <a:ext cx="1234440" cy="868680"/>
          </a:xfrm>
          <a:prstGeom prst="roundRect">
            <a:avLst>
              <a:gd name="adj" fmla="val 6316"/>
            </a:avLst>
          </a:prstGeom>
          <a:solidFill>
            <a:srgbClr val="8B0000"/>
          </a:solidFill>
          <a:ln/>
        </p:spPr>
        <p:txBody>
          <a:bodyPr/>
          <a:lstStyle/>
          <a:p>
            <a:endParaRPr lang="en-US"/>
          </a:p>
        </p:txBody>
      </p:sp>
      <p:sp>
        <p:nvSpPr>
          <p:cNvPr id="14" name="Text 12"/>
          <p:cNvSpPr/>
          <p:nvPr/>
        </p:nvSpPr>
        <p:spPr>
          <a:xfrm>
            <a:off x="548640" y="4791456"/>
            <a:ext cx="1234440" cy="868680"/>
          </a:xfrm>
          <a:prstGeom prst="rect">
            <a:avLst/>
          </a:prstGeom>
          <a:noFill/>
          <a:ln/>
        </p:spPr>
        <p:txBody>
          <a:bodyPr wrap="square" rtlCol="0" anchor="ctr"/>
          <a:lstStyle/>
          <a:p>
            <a:pPr marL="0" indent="0" algn="ctr">
              <a:buNone/>
            </a:pPr>
            <a:r>
              <a:rPr lang="en-US" sz="2200" b="1" dirty="0">
                <a:solidFill>
                  <a:srgbClr val="FFFFFF"/>
                </a:solidFill>
                <a:latin typeface="Arial" pitchFamily="34" charset="0"/>
                <a:ea typeface="Arial" pitchFamily="34" charset="-122"/>
                <a:cs typeface="Arial" pitchFamily="34" charset="-120"/>
              </a:rPr>
              <a:t>RQ4</a:t>
            </a:r>
            <a:endParaRPr lang="en-US" sz="2200" dirty="0"/>
          </a:p>
        </p:txBody>
      </p:sp>
      <p:sp>
        <p:nvSpPr>
          <p:cNvPr id="15" name="Text 13"/>
          <p:cNvSpPr/>
          <p:nvPr/>
        </p:nvSpPr>
        <p:spPr>
          <a:xfrm>
            <a:off x="2011680" y="4865261"/>
            <a:ext cx="9631375" cy="868680"/>
          </a:xfrm>
          <a:prstGeom prst="rect">
            <a:avLst/>
          </a:prstGeom>
          <a:noFill/>
          <a:ln/>
        </p:spPr>
        <p:txBody>
          <a:bodyPr wrap="square" rtlCol="0" anchor="ctr"/>
          <a:lstStyle/>
          <a:p>
            <a:pPr marL="0" indent="0">
              <a:buNone/>
            </a:pPr>
            <a:r>
              <a:rPr lang="en-US" sz="2000" dirty="0">
                <a:solidFill>
                  <a:srgbClr val="1F1F1F"/>
                </a:solidFill>
                <a:latin typeface="Arial" pitchFamily="34" charset="0"/>
                <a:ea typeface="Arial" pitchFamily="34" charset="-122"/>
                <a:cs typeface="Arial" pitchFamily="34" charset="-120"/>
              </a:rPr>
              <a:t>How does the prevalence of these themes shift across incident years (2020–2025)?</a:t>
            </a:r>
            <a:endParaRPr lang="en-US" sz="2000" dirty="0"/>
          </a:p>
        </p:txBody>
      </p:sp>
      <p:sp>
        <p:nvSpPr>
          <p:cNvPr id="16" name="Text 14"/>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5</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PRELIMINARIES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Key Definitions in Colorado</a:t>
            </a:r>
            <a:endParaRPr lang="en-US" sz="3000" dirty="0"/>
          </a:p>
        </p:txBody>
      </p:sp>
      <p:sp>
        <p:nvSpPr>
          <p:cNvPr id="4" name="Shape 2"/>
          <p:cNvSpPr/>
          <p:nvPr/>
        </p:nvSpPr>
        <p:spPr>
          <a:xfrm>
            <a:off x="548640" y="1600200"/>
            <a:ext cx="3454298" cy="2286000"/>
          </a:xfrm>
          <a:prstGeom prst="roundRect">
            <a:avLst>
              <a:gd name="adj" fmla="val 2400"/>
            </a:avLst>
          </a:prstGeom>
          <a:solidFill>
            <a:srgbClr val="F3F1F1"/>
          </a:solidFill>
          <a:ln w="12700">
            <a:solidFill>
              <a:srgbClr val="E0D5D5"/>
            </a:solidFill>
            <a:prstDash val="solid"/>
          </a:ln>
        </p:spPr>
        <p:txBody>
          <a:bodyPr/>
          <a:lstStyle/>
          <a:p>
            <a:endParaRPr lang="en-US"/>
          </a:p>
        </p:txBody>
      </p:sp>
      <p:sp>
        <p:nvSpPr>
          <p:cNvPr id="5" name="Text 3"/>
          <p:cNvSpPr/>
          <p:nvPr/>
        </p:nvSpPr>
        <p:spPr>
          <a:xfrm>
            <a:off x="749808" y="1715845"/>
            <a:ext cx="3051962" cy="411480"/>
          </a:xfrm>
          <a:prstGeom prst="rect">
            <a:avLst/>
          </a:prstGeom>
          <a:noFill/>
          <a:ln/>
        </p:spPr>
        <p:txBody>
          <a:bodyPr wrap="square" rtlCol="0" anchor="ctr"/>
          <a:lstStyle/>
          <a:p>
            <a:pPr marL="0" indent="0">
              <a:buNone/>
            </a:pPr>
            <a:r>
              <a:rPr lang="en-US" sz="2000" b="1" dirty="0">
                <a:solidFill>
                  <a:srgbClr val="8B0000"/>
                </a:solidFill>
                <a:latin typeface="Arial" pitchFamily="34" charset="0"/>
                <a:ea typeface="Arial" pitchFamily="34" charset="-122"/>
                <a:cs typeface="Arial" pitchFamily="34" charset="-120"/>
              </a:rPr>
              <a:t>Child fatality</a:t>
            </a:r>
            <a:endParaRPr lang="en-US" sz="2000" dirty="0"/>
          </a:p>
        </p:txBody>
      </p:sp>
      <p:sp>
        <p:nvSpPr>
          <p:cNvPr id="6" name="Text 4"/>
          <p:cNvSpPr/>
          <p:nvPr/>
        </p:nvSpPr>
        <p:spPr>
          <a:xfrm>
            <a:off x="749808" y="2127325"/>
            <a:ext cx="3051962" cy="274320"/>
          </a:xfrm>
          <a:prstGeom prst="rect">
            <a:avLst/>
          </a:prstGeom>
          <a:noFill/>
          <a:ln/>
        </p:spPr>
        <p:txBody>
          <a:bodyPr wrap="square" rtlCol="0" anchor="ctr"/>
          <a:lstStyle/>
          <a:p>
            <a:pPr marL="0" indent="0">
              <a:buNone/>
            </a:pPr>
            <a:r>
              <a:rPr lang="en-US" sz="1600" i="1" dirty="0">
                <a:solidFill>
                  <a:srgbClr val="C8102E"/>
                </a:solidFill>
                <a:latin typeface="Arial" pitchFamily="34" charset="0"/>
                <a:ea typeface="Arial" pitchFamily="34" charset="-122"/>
                <a:cs typeface="Arial" pitchFamily="34" charset="-120"/>
              </a:rPr>
              <a:t>§ 26-1-139(1),(3),(5)</a:t>
            </a:r>
            <a:endParaRPr lang="en-US" sz="1600" dirty="0"/>
          </a:p>
        </p:txBody>
      </p:sp>
      <p:sp>
        <p:nvSpPr>
          <p:cNvPr id="7" name="Text 5"/>
          <p:cNvSpPr/>
          <p:nvPr/>
        </p:nvSpPr>
        <p:spPr>
          <a:xfrm>
            <a:off x="749808" y="2447365"/>
            <a:ext cx="3051962" cy="123444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A death involving suspected abuse or neglect — including when unexplained, inconsistent with reported history, or possibly non-accidental.</a:t>
            </a:r>
            <a:endParaRPr lang="en-US" sz="1600" dirty="0"/>
          </a:p>
        </p:txBody>
      </p:sp>
      <p:sp>
        <p:nvSpPr>
          <p:cNvPr id="8" name="Shape 6"/>
          <p:cNvSpPr/>
          <p:nvPr/>
        </p:nvSpPr>
        <p:spPr>
          <a:xfrm>
            <a:off x="4368698" y="1600200"/>
            <a:ext cx="3454298" cy="2286000"/>
          </a:xfrm>
          <a:prstGeom prst="roundRect">
            <a:avLst>
              <a:gd name="adj" fmla="val 2400"/>
            </a:avLst>
          </a:prstGeom>
          <a:solidFill>
            <a:srgbClr val="F3F1F1"/>
          </a:solidFill>
          <a:ln w="12700">
            <a:solidFill>
              <a:srgbClr val="E0D5D5"/>
            </a:solidFill>
            <a:prstDash val="solid"/>
          </a:ln>
        </p:spPr>
        <p:txBody>
          <a:bodyPr/>
          <a:lstStyle/>
          <a:p>
            <a:endParaRPr lang="en-US"/>
          </a:p>
        </p:txBody>
      </p:sp>
      <p:sp>
        <p:nvSpPr>
          <p:cNvPr id="9" name="Text 7"/>
          <p:cNvSpPr/>
          <p:nvPr/>
        </p:nvSpPr>
        <p:spPr>
          <a:xfrm>
            <a:off x="4569866" y="1756186"/>
            <a:ext cx="3051962" cy="411480"/>
          </a:xfrm>
          <a:prstGeom prst="rect">
            <a:avLst/>
          </a:prstGeom>
          <a:noFill/>
          <a:ln/>
        </p:spPr>
        <p:txBody>
          <a:bodyPr wrap="square" rtlCol="0" anchor="ctr"/>
          <a:lstStyle/>
          <a:p>
            <a:pPr marL="0" indent="0">
              <a:buNone/>
            </a:pPr>
            <a:r>
              <a:rPr lang="en-US" sz="2000" b="1" dirty="0">
                <a:solidFill>
                  <a:srgbClr val="8B0000"/>
                </a:solidFill>
                <a:latin typeface="Arial" pitchFamily="34" charset="0"/>
                <a:ea typeface="Arial" pitchFamily="34" charset="-122"/>
                <a:cs typeface="Arial" pitchFamily="34" charset="-120"/>
              </a:rPr>
              <a:t>Near fatality</a:t>
            </a:r>
            <a:endParaRPr lang="en-US" sz="2000" dirty="0"/>
          </a:p>
        </p:txBody>
      </p:sp>
      <p:sp>
        <p:nvSpPr>
          <p:cNvPr id="10" name="Text 8"/>
          <p:cNvSpPr/>
          <p:nvPr/>
        </p:nvSpPr>
        <p:spPr>
          <a:xfrm>
            <a:off x="4569866" y="2167666"/>
            <a:ext cx="3051962" cy="274320"/>
          </a:xfrm>
          <a:prstGeom prst="rect">
            <a:avLst/>
          </a:prstGeom>
          <a:noFill/>
          <a:ln/>
        </p:spPr>
        <p:txBody>
          <a:bodyPr wrap="square" rtlCol="0" anchor="ctr"/>
          <a:lstStyle/>
          <a:p>
            <a:pPr marL="0" indent="0">
              <a:buNone/>
            </a:pPr>
            <a:r>
              <a:rPr lang="en-US" sz="1600" i="1" dirty="0">
                <a:solidFill>
                  <a:srgbClr val="C8102E"/>
                </a:solidFill>
                <a:latin typeface="Arial" pitchFamily="34" charset="0"/>
                <a:ea typeface="Arial" pitchFamily="34" charset="-122"/>
                <a:cs typeface="Arial" pitchFamily="34" charset="-120"/>
              </a:rPr>
              <a:t>§ 26-1-139(2)(b)</a:t>
            </a:r>
            <a:endParaRPr lang="en-US" sz="1600" dirty="0"/>
          </a:p>
        </p:txBody>
      </p:sp>
      <p:sp>
        <p:nvSpPr>
          <p:cNvPr id="11" name="Text 9"/>
          <p:cNvSpPr/>
          <p:nvPr/>
        </p:nvSpPr>
        <p:spPr>
          <a:xfrm>
            <a:off x="4569866" y="2487706"/>
            <a:ext cx="3051962" cy="1234440"/>
          </a:xfrm>
          <a:prstGeom prst="rect">
            <a:avLst/>
          </a:prstGeom>
          <a:noFill/>
          <a:ln/>
        </p:spPr>
        <p:txBody>
          <a:bodyPr wrap="square" rtlCol="0" anchor="t"/>
          <a:lstStyle/>
          <a:p>
            <a:pPr>
              <a:lnSpc>
                <a:spcPct val="103000"/>
              </a:lnSpc>
            </a:pPr>
            <a:r>
              <a:rPr lang="en-US" sz="1600" dirty="0">
                <a:solidFill>
                  <a:srgbClr val="1F1F1F"/>
                </a:solidFill>
                <a:latin typeface="Arial" pitchFamily="34" charset="0"/>
                <a:ea typeface="Arial" pitchFamily="34" charset="-122"/>
                <a:cs typeface="Arial" pitchFamily="34" charset="-120"/>
              </a:rPr>
              <a:t>A physician determines that a child is in a serious, critical, or life-threatening condition from an injury caused by suspected abuse or neglect.</a:t>
            </a:r>
            <a:endParaRPr lang="en-US" sz="1600" dirty="0"/>
          </a:p>
        </p:txBody>
      </p:sp>
      <p:sp>
        <p:nvSpPr>
          <p:cNvPr id="12" name="Shape 10"/>
          <p:cNvSpPr/>
          <p:nvPr/>
        </p:nvSpPr>
        <p:spPr>
          <a:xfrm>
            <a:off x="8188757" y="1600200"/>
            <a:ext cx="3454298" cy="2286000"/>
          </a:xfrm>
          <a:prstGeom prst="roundRect">
            <a:avLst>
              <a:gd name="adj" fmla="val 2400"/>
            </a:avLst>
          </a:prstGeom>
          <a:solidFill>
            <a:srgbClr val="F3F1F1"/>
          </a:solidFill>
          <a:ln w="12700">
            <a:solidFill>
              <a:srgbClr val="E0D5D5"/>
            </a:solidFill>
            <a:prstDash val="solid"/>
          </a:ln>
        </p:spPr>
        <p:txBody>
          <a:bodyPr/>
          <a:lstStyle/>
          <a:p>
            <a:endParaRPr lang="en-US"/>
          </a:p>
        </p:txBody>
      </p:sp>
      <p:sp>
        <p:nvSpPr>
          <p:cNvPr id="13" name="Text 11"/>
          <p:cNvSpPr/>
          <p:nvPr/>
        </p:nvSpPr>
        <p:spPr>
          <a:xfrm>
            <a:off x="8389925" y="1783080"/>
            <a:ext cx="3051962" cy="411480"/>
          </a:xfrm>
          <a:prstGeom prst="rect">
            <a:avLst/>
          </a:prstGeom>
          <a:noFill/>
          <a:ln/>
        </p:spPr>
        <p:txBody>
          <a:bodyPr wrap="square" rtlCol="0" anchor="ctr"/>
          <a:lstStyle/>
          <a:p>
            <a:pPr marL="0" indent="0">
              <a:buNone/>
            </a:pPr>
            <a:r>
              <a:rPr lang="en-US" sz="2000" b="1" dirty="0">
                <a:solidFill>
                  <a:srgbClr val="8B0000"/>
                </a:solidFill>
                <a:latin typeface="Arial" pitchFamily="34" charset="0"/>
                <a:ea typeface="Arial" pitchFamily="34" charset="-122"/>
                <a:cs typeface="Arial" pitchFamily="34" charset="-120"/>
              </a:rPr>
              <a:t>Egregious</a:t>
            </a:r>
            <a:endParaRPr lang="en-US" sz="2000" dirty="0"/>
          </a:p>
        </p:txBody>
      </p:sp>
      <p:sp>
        <p:nvSpPr>
          <p:cNvPr id="14" name="Text 12"/>
          <p:cNvSpPr/>
          <p:nvPr/>
        </p:nvSpPr>
        <p:spPr>
          <a:xfrm>
            <a:off x="8389925" y="2194560"/>
            <a:ext cx="3051962" cy="274320"/>
          </a:xfrm>
          <a:prstGeom prst="rect">
            <a:avLst/>
          </a:prstGeom>
          <a:noFill/>
          <a:ln/>
        </p:spPr>
        <p:txBody>
          <a:bodyPr wrap="square" rtlCol="0" anchor="ctr"/>
          <a:lstStyle/>
          <a:p>
            <a:pPr marL="0" indent="0">
              <a:buNone/>
            </a:pPr>
            <a:r>
              <a:rPr lang="en-US" sz="1600" i="1" dirty="0">
                <a:solidFill>
                  <a:srgbClr val="C8102E"/>
                </a:solidFill>
                <a:latin typeface="Arial" pitchFamily="34" charset="0"/>
                <a:ea typeface="Arial" pitchFamily="34" charset="-122"/>
                <a:cs typeface="Arial" pitchFamily="34" charset="-120"/>
              </a:rPr>
              <a:t>§ 26-1-139(1)(a)</a:t>
            </a:r>
            <a:endParaRPr lang="en-US" sz="1600" dirty="0"/>
          </a:p>
        </p:txBody>
      </p:sp>
      <p:sp>
        <p:nvSpPr>
          <p:cNvPr id="15" name="Text 13"/>
          <p:cNvSpPr/>
          <p:nvPr/>
        </p:nvSpPr>
        <p:spPr>
          <a:xfrm>
            <a:off x="8389925" y="2514600"/>
            <a:ext cx="3051962" cy="123444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A fatality or near fatality involving significant violence, torture, cruel restraints, or other aggravated circumstances.</a:t>
            </a:r>
            <a:endParaRPr lang="en-US" sz="1600" dirty="0"/>
          </a:p>
        </p:txBody>
      </p:sp>
      <p:sp>
        <p:nvSpPr>
          <p:cNvPr id="16" name="Shape 14"/>
          <p:cNvSpPr/>
          <p:nvPr/>
        </p:nvSpPr>
        <p:spPr>
          <a:xfrm>
            <a:off x="548640" y="4843093"/>
            <a:ext cx="11094415" cy="960120"/>
          </a:xfrm>
          <a:prstGeom prst="roundRect">
            <a:avLst>
              <a:gd name="adj" fmla="val 5714"/>
            </a:avLst>
          </a:prstGeom>
          <a:solidFill>
            <a:srgbClr val="8B0000"/>
          </a:solidFill>
          <a:ln/>
        </p:spPr>
        <p:txBody>
          <a:bodyPr/>
          <a:lstStyle/>
          <a:p>
            <a:endParaRPr lang="en-US"/>
          </a:p>
        </p:txBody>
      </p:sp>
      <p:sp>
        <p:nvSpPr>
          <p:cNvPr id="17" name="Text 15"/>
          <p:cNvSpPr/>
          <p:nvPr/>
        </p:nvSpPr>
        <p:spPr>
          <a:xfrm>
            <a:off x="777240" y="4934533"/>
            <a:ext cx="10637215" cy="777240"/>
          </a:xfrm>
          <a:prstGeom prst="rect">
            <a:avLst/>
          </a:prstGeom>
          <a:noFill/>
          <a:ln/>
        </p:spPr>
        <p:txBody>
          <a:bodyPr wrap="square" rtlCol="0" anchor="ctr"/>
          <a:lstStyle/>
          <a:p>
            <a:pPr marL="0" indent="0">
              <a:lnSpc>
                <a:spcPct val="103000"/>
              </a:lnSpc>
              <a:buNone/>
            </a:pPr>
            <a:r>
              <a:rPr lang="en-US" sz="1700" b="1" dirty="0">
                <a:solidFill>
                  <a:srgbClr val="FFD9DC"/>
                </a:solidFill>
                <a:latin typeface="Arial" pitchFamily="34" charset="0"/>
                <a:ea typeface="Arial" pitchFamily="34" charset="-122"/>
                <a:cs typeface="Arial" pitchFamily="34" charset="-120"/>
              </a:rPr>
              <a:t>Key distinction.  </a:t>
            </a:r>
            <a:r>
              <a:rPr lang="en-US" sz="1700" dirty="0">
                <a:solidFill>
                  <a:srgbClr val="FFFFFF"/>
                </a:solidFill>
                <a:latin typeface="Arial" pitchFamily="34" charset="0"/>
                <a:ea typeface="Arial" pitchFamily="34" charset="-122"/>
                <a:cs typeface="Arial" pitchFamily="34" charset="-120"/>
              </a:rPr>
              <a:t>A near-fatality requires a physician’s determination of medical severity plus suspected maltreatment; a “suspicious” fatality/near fatality adds a more-likely-than-not causation threshold.</a:t>
            </a:r>
            <a:endParaRPr lang="en-US" sz="1700" dirty="0"/>
          </a:p>
        </p:txBody>
      </p:sp>
      <p:sp>
        <p:nvSpPr>
          <p:cNvPr id="19" name="Text 17"/>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6</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bg>
      <p:bgPr>
        <a:solidFill>
          <a:srgbClr val="5A0A10"/>
        </a:solidFill>
        <a:effectLst/>
      </p:bgPr>
    </p:bg>
    <p:spTree>
      <p:nvGrpSpPr>
        <p:cNvPr id="1" name=""/>
        <p:cNvGrpSpPr/>
        <p:nvPr/>
      </p:nvGrpSpPr>
      <p:grpSpPr>
        <a:xfrm>
          <a:off x="0" y="0"/>
          <a:ext cx="0" cy="0"/>
          <a:chOff x="0" y="0"/>
          <a:chExt cx="0" cy="0"/>
        </a:xfrm>
      </p:grpSpPr>
      <p:sp>
        <p:nvSpPr>
          <p:cNvPr id="2" name="Text 0"/>
          <p:cNvSpPr/>
          <p:nvPr/>
        </p:nvSpPr>
        <p:spPr>
          <a:xfrm>
            <a:off x="548640" y="2468880"/>
            <a:ext cx="11094415" cy="365760"/>
          </a:xfrm>
          <a:prstGeom prst="rect">
            <a:avLst/>
          </a:prstGeom>
          <a:noFill/>
          <a:ln/>
        </p:spPr>
        <p:txBody>
          <a:bodyPr wrap="square" rtlCol="0" anchor="ctr"/>
          <a:lstStyle/>
          <a:p>
            <a:pPr marL="0" indent="0">
              <a:buNone/>
            </a:pPr>
            <a:r>
              <a:rPr lang="en-US" sz="1800" b="1" kern="0" spc="300" dirty="0">
                <a:solidFill>
                  <a:srgbClr val="E8A0A6"/>
                </a:solidFill>
                <a:latin typeface="Arial" pitchFamily="34" charset="0"/>
                <a:ea typeface="Arial" pitchFamily="34" charset="-122"/>
                <a:cs typeface="Arial" pitchFamily="34" charset="-120"/>
              </a:rPr>
              <a:t>UNIFIED METHODOLOGY</a:t>
            </a:r>
            <a:endParaRPr lang="en-US" sz="1800" dirty="0"/>
          </a:p>
        </p:txBody>
      </p:sp>
      <p:sp>
        <p:nvSpPr>
          <p:cNvPr id="3" name="Text 1"/>
          <p:cNvSpPr/>
          <p:nvPr/>
        </p:nvSpPr>
        <p:spPr>
          <a:xfrm>
            <a:off x="548640" y="2834640"/>
            <a:ext cx="11094415" cy="1097280"/>
          </a:xfrm>
          <a:prstGeom prst="rect">
            <a:avLst/>
          </a:prstGeom>
          <a:noFill/>
          <a:ln/>
        </p:spPr>
        <p:txBody>
          <a:bodyPr wrap="square" rtlCol="0" anchor="t"/>
          <a:lstStyle/>
          <a:p>
            <a:pPr marL="0" indent="0">
              <a:buNone/>
            </a:pPr>
            <a:r>
              <a:rPr lang="en-US" sz="4000" b="1" dirty="0">
                <a:solidFill>
                  <a:srgbClr val="FFFFFF"/>
                </a:solidFill>
                <a:latin typeface="Arial" pitchFamily="34" charset="0"/>
                <a:ea typeface="Arial" pitchFamily="34" charset="-122"/>
                <a:cs typeface="Arial" pitchFamily="34" charset="-120"/>
              </a:rPr>
              <a:t>One AI + STM Pipeline, Two Text Corpora</a:t>
            </a:r>
            <a:endParaRPr lang="en-US" sz="4000" dirty="0"/>
          </a:p>
        </p:txBody>
      </p:sp>
      <p:sp>
        <p:nvSpPr>
          <p:cNvPr id="4" name="Text 2"/>
          <p:cNvSpPr/>
          <p:nvPr/>
        </p:nvSpPr>
        <p:spPr>
          <a:xfrm>
            <a:off x="548640" y="3886200"/>
            <a:ext cx="9997135" cy="914400"/>
          </a:xfrm>
          <a:prstGeom prst="rect">
            <a:avLst/>
          </a:prstGeom>
          <a:noFill/>
          <a:ln/>
        </p:spPr>
        <p:txBody>
          <a:bodyPr wrap="square" rtlCol="0" anchor="t"/>
          <a:lstStyle/>
          <a:p>
            <a:pPr marL="0" indent="0">
              <a:lnSpc>
                <a:spcPct val="110000"/>
              </a:lnSpc>
              <a:buNone/>
            </a:pPr>
            <a:r>
              <a:rPr lang="en-US" sz="1800" dirty="0">
                <a:solidFill>
                  <a:srgbClr val="F0D6D8"/>
                </a:solidFill>
                <a:latin typeface="Arial" pitchFamily="34" charset="0"/>
                <a:ea typeface="Arial" pitchFamily="34" charset="-122"/>
                <a:cs typeface="Arial" pitchFamily="34" charset="-120"/>
              </a:rPr>
              <a:t>A Single Pipeline Based on Text Narratives</a:t>
            </a:r>
            <a:endParaRPr lang="en-US"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COMPARE &amp; CONTRAST</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Fatality Reports versus Court Opinions</a:t>
            </a:r>
            <a:endParaRPr lang="en-US" sz="3000" dirty="0"/>
          </a:p>
        </p:txBody>
      </p:sp>
      <p:graphicFrame>
        <p:nvGraphicFramePr>
          <p:cNvPr id="10" name="Table 0"/>
          <p:cNvGraphicFramePr>
            <a:graphicFrameLocks noGrp="1"/>
          </p:cNvGraphicFramePr>
          <p:nvPr>
            <p:extLst>
              <p:ext uri="{D42A27DB-BD31-4B8C-83A1-F6EECF244321}">
                <p14:modId xmlns:p14="http://schemas.microsoft.com/office/powerpoint/2010/main" val="200660231"/>
              </p:ext>
            </p:extLst>
          </p:nvPr>
        </p:nvGraphicFramePr>
        <p:xfrm>
          <a:off x="548640" y="1554480"/>
          <a:ext cx="11091672" cy="4663440"/>
        </p:xfrm>
        <a:graphic>
          <a:graphicData uri="http://schemas.openxmlformats.org/drawingml/2006/table">
            <a:tbl>
              <a:tblPr/>
              <a:tblGrid>
                <a:gridCol w="1737360">
                  <a:extLst>
                    <a:ext uri="{9D8B030D-6E8A-4147-A177-3AD203B41FA5}">
                      <a16:colId xmlns:a16="http://schemas.microsoft.com/office/drawing/2014/main" val="20000"/>
                    </a:ext>
                  </a:extLst>
                </a:gridCol>
                <a:gridCol w="4663440">
                  <a:extLst>
                    <a:ext uri="{9D8B030D-6E8A-4147-A177-3AD203B41FA5}">
                      <a16:colId xmlns:a16="http://schemas.microsoft.com/office/drawing/2014/main" val="20001"/>
                    </a:ext>
                  </a:extLst>
                </a:gridCol>
                <a:gridCol w="4690872">
                  <a:extLst>
                    <a:ext uri="{9D8B030D-6E8A-4147-A177-3AD203B41FA5}">
                      <a16:colId xmlns:a16="http://schemas.microsoft.com/office/drawing/2014/main" val="20002"/>
                    </a:ext>
                  </a:extLst>
                </a:gridCol>
              </a:tblGrid>
              <a:tr h="365760">
                <a:tc>
                  <a:txBody>
                    <a:bodyPr/>
                    <a:lstStyle/>
                    <a:p>
                      <a:pPr marL="0" indent="0" algn="l">
                        <a:buNone/>
                      </a:pP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2000" b="1" dirty="0">
                          <a:solidFill>
                            <a:srgbClr val="FFFFFF"/>
                          </a:solidFill>
                          <a:latin typeface="Arial" pitchFamily="34" charset="0"/>
                          <a:ea typeface="Arial" pitchFamily="34" charset="-122"/>
                          <a:cs typeface="Arial" pitchFamily="34" charset="-120"/>
                        </a:rPr>
                        <a:t>Study 1: CFRT Death Reviews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2000" b="1" dirty="0">
                          <a:solidFill>
                            <a:srgbClr val="FFFFFF"/>
                          </a:solidFill>
                          <a:latin typeface="Arial" pitchFamily="34" charset="0"/>
                          <a:ea typeface="Arial" pitchFamily="34" charset="-122"/>
                          <a:cs typeface="Arial" pitchFamily="34" charset="-120"/>
                        </a:rPr>
                        <a:t>Study 2: CourtListener Case Law</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502920">
                <a:tc>
                  <a:txBody>
                    <a:bodyPr/>
                    <a:lstStyle/>
                    <a:p>
                      <a:pPr marL="0" indent="0">
                        <a:buNone/>
                      </a:pPr>
                      <a:r>
                        <a:rPr lang="en-US" sz="2000" dirty="0">
                          <a:solidFill>
                            <a:srgbClr val="1F1F1F"/>
                          </a:solidFill>
                          <a:latin typeface="Arial" pitchFamily="34" charset="0"/>
                          <a:ea typeface="Arial" pitchFamily="34" charset="-122"/>
                          <a:cs typeface="Arial" pitchFamily="34" charset="-120"/>
                        </a:rPr>
                        <a:t>Source</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hlinkClick r:id="rId3"/>
                        </a:rPr>
                        <a:t>Colorado Child Fatality Review Team reports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hlinkClick r:id="rId4"/>
                        </a:rPr>
                        <a:t>Appellate opinions retrieved from CourtListener</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502920">
                <a:tc>
                  <a:txBody>
                    <a:bodyPr/>
                    <a:lstStyle/>
                    <a:p>
                      <a:pPr marL="0" indent="0">
                        <a:buNone/>
                      </a:pPr>
                      <a:r>
                        <a:rPr lang="en-US" sz="2000" dirty="0">
                          <a:solidFill>
                            <a:srgbClr val="1F1F1F"/>
                          </a:solidFill>
                          <a:latin typeface="Arial" pitchFamily="34" charset="0"/>
                          <a:ea typeface="Arial" pitchFamily="34" charset="-122"/>
                          <a:cs typeface="Arial" pitchFamily="34" charset="-120"/>
                        </a:rPr>
                        <a:t>Documents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223 child-level narrative records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751 opinions → 335 confirmed cases from Ohio</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48640">
                <a:tc>
                  <a:txBody>
                    <a:bodyPr/>
                    <a:lstStyle/>
                    <a:p>
                      <a:pPr marL="0" indent="0">
                        <a:buNone/>
                      </a:pPr>
                      <a:r>
                        <a:rPr lang="en-US" sz="2000" dirty="0">
                          <a:solidFill>
                            <a:srgbClr val="1F1F1F"/>
                          </a:solidFill>
                          <a:latin typeface="Arial" pitchFamily="34" charset="0"/>
                          <a:ea typeface="Arial" pitchFamily="34" charset="-122"/>
                          <a:cs typeface="Arial" pitchFamily="34" charset="-120"/>
                        </a:rPr>
                        <a:t>Text</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Two free-text fields per report</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Facts + procedural history</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57200">
                <a:tc>
                  <a:txBody>
                    <a:bodyPr/>
                    <a:lstStyle/>
                    <a:p>
                      <a:pPr marL="0" indent="0">
                        <a:buNone/>
                      </a:pPr>
                      <a:r>
                        <a:rPr lang="en-US" sz="2000" dirty="0">
                          <a:solidFill>
                            <a:srgbClr val="1F1F1F"/>
                          </a:solidFill>
                          <a:latin typeface="Arial" pitchFamily="34" charset="0"/>
                          <a:ea typeface="Arial" pitchFamily="34" charset="-122"/>
                          <a:cs typeface="Arial" pitchFamily="34" charset="-120"/>
                        </a:rPr>
                        <a:t>Extraction</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GPT-4o-mini semantic and </a:t>
                      </a:r>
                      <a:r>
                        <a:rPr lang="en-US" sz="2000" b="1" dirty="0">
                          <a:solidFill>
                            <a:srgbClr val="1F1F1F"/>
                          </a:solidFill>
                          <a:latin typeface="Arial" pitchFamily="34" charset="0"/>
                          <a:ea typeface="Arial" pitchFamily="34" charset="-122"/>
                          <a:cs typeface="Arial" pitchFamily="34" charset="-120"/>
                        </a:rPr>
                        <a:t>geographic features</a:t>
                      </a:r>
                      <a:endParaRPr lang="en-US" sz="2000" b="1"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GPT-4o-mini structured fields (9 variables)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58368">
                <a:tc>
                  <a:txBody>
                    <a:bodyPr/>
                    <a:lstStyle/>
                    <a:p>
                      <a:pPr marL="0" indent="0">
                        <a:buNone/>
                      </a:pPr>
                      <a:r>
                        <a:rPr lang="en-US" sz="2000" dirty="0">
                          <a:solidFill>
                            <a:srgbClr val="1F1F1F"/>
                          </a:solidFill>
                          <a:latin typeface="Arial" pitchFamily="34" charset="0"/>
                          <a:ea typeface="Arial" pitchFamily="34" charset="-122"/>
                          <a:cs typeface="Arial" pitchFamily="34" charset="-120"/>
                        </a:rPr>
                        <a:t>STM models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Risk &amp; Contributing Factors; Circumstance</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Injury Mechanism; Long-Term Consequences</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57200">
                <a:tc>
                  <a:txBody>
                    <a:bodyPr/>
                    <a:lstStyle/>
                    <a:p>
                      <a:pPr marL="0" indent="0">
                        <a:buNone/>
                      </a:pPr>
                      <a:r>
                        <a:rPr lang="en-US" sz="2000" dirty="0">
                          <a:solidFill>
                            <a:srgbClr val="1F1F1F"/>
                          </a:solidFill>
                          <a:latin typeface="Arial" pitchFamily="34" charset="0"/>
                          <a:ea typeface="Arial" pitchFamily="34" charset="-122"/>
                          <a:cs typeface="Arial" pitchFamily="34" charset="-120"/>
                        </a:rPr>
                        <a:t>Covariate</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Incident year (temporal prevalence)</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Judicial ruling (affirmed / reversed)</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57200">
                <a:tc>
                  <a:txBody>
                    <a:bodyPr/>
                    <a:lstStyle/>
                    <a:p>
                      <a:pPr marL="0" indent="0">
                        <a:buNone/>
                      </a:pPr>
                      <a:r>
                        <a:rPr lang="en-US" sz="2000" dirty="0">
                          <a:solidFill>
                            <a:srgbClr val="1F1F1F"/>
                          </a:solidFill>
                          <a:latin typeface="Arial" pitchFamily="34" charset="0"/>
                          <a:ea typeface="Arial" pitchFamily="34" charset="-122"/>
                          <a:cs typeface="Arial" pitchFamily="34" charset="-120"/>
                        </a:rPr>
                        <a:t>Validation</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Cross-checked vs. regex extraction</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tc>
                  <a:txBody>
                    <a:bodyPr/>
                    <a:lstStyle/>
                    <a:p>
                      <a:pPr marL="0" indent="0">
                        <a:buNone/>
                      </a:pPr>
                      <a:r>
                        <a:rPr lang="en-US" sz="2000" dirty="0">
                          <a:solidFill>
                            <a:srgbClr val="1F1F1F"/>
                          </a:solidFill>
                          <a:latin typeface="Arial" pitchFamily="34" charset="0"/>
                          <a:ea typeface="Arial" pitchFamily="34" charset="-122"/>
                          <a:cs typeface="Arial" pitchFamily="34" charset="-120"/>
                        </a:rPr>
                        <a:t>BART zero-shot + repeat-run reliability</a:t>
                      </a:r>
                      <a:endParaRPr lang="en-US" sz="20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5" name="Text 2"/>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9</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1097280"/>
          </a:xfrm>
          <a:prstGeom prst="rect">
            <a:avLst/>
          </a:prstGeom>
          <a:solidFill>
            <a:srgbClr val="8B0000"/>
          </a:solidFill>
          <a:ln w="12700">
            <a:solidFill>
              <a:srgbClr val="8B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0" y="6355080"/>
            <a:ext cx="12188952" cy="502920"/>
          </a:xfrm>
          <a:prstGeom prst="rect">
            <a:avLst/>
          </a:prstGeom>
          <a:solidFill>
            <a:srgbClr val="8B0000"/>
          </a:solidFill>
          <a:ln w="12700">
            <a:solidFill>
              <a:srgbClr val="8B000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365760" y="137160"/>
            <a:ext cx="11457432" cy="960120"/>
          </a:xfrm>
          <a:prstGeom prst="rect">
            <a:avLst/>
          </a:prstGeom>
          <a:noFill/>
          <a:ln/>
        </p:spPr>
        <p:txBody>
          <a:bodyPr wrap="square" lIns="0" tIns="0" rIns="0" bIns="0" rtlCol="0" anchor="ct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Arial (Body)"/>
                <a:ea typeface="Calibri" pitchFamily="34" charset="-122"/>
                <a:cs typeface="Calibri" pitchFamily="34" charset="-120"/>
              </a:rPr>
              <a:t>Data Collection &amp; LLM-Based Structured Extraction</a:t>
            </a:r>
            <a:endParaRPr kumimoji="0" lang="en-US" sz="3600" b="0" i="0" u="none" strike="noStrike" kern="1200" cap="none" spc="0" normalizeH="0" baseline="0" noProof="0" dirty="0">
              <a:ln>
                <a:noFill/>
              </a:ln>
              <a:solidFill>
                <a:prstClr val="black"/>
              </a:solidFill>
              <a:effectLst/>
              <a:uLnTx/>
              <a:uFillTx/>
              <a:latin typeface="Arial (Body)"/>
            </a:endParaRPr>
          </a:p>
        </p:txBody>
      </p:sp>
      <p:sp>
        <p:nvSpPr>
          <p:cNvPr id="5" name="Text 3"/>
          <p:cNvSpPr/>
          <p:nvPr/>
        </p:nvSpPr>
        <p:spPr>
          <a:xfrm>
            <a:off x="365760" y="1234440"/>
            <a:ext cx="11457432" cy="3657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B0000"/>
                </a:solidFill>
                <a:effectLst/>
                <a:uLnTx/>
                <a:uFillTx/>
                <a:latin typeface="Arial" panose="020B0604020202020204" pitchFamily="34" charset="0"/>
                <a:ea typeface="Calibri" pitchFamily="34" charset="-122"/>
                <a:cs typeface="Arial" panose="020B0604020202020204" pitchFamily="34" charset="0"/>
              </a:rPr>
              <a:t>Data Collection and Preparation</a:t>
            </a:r>
            <a:endParaRPr kumimoji="0" lang="en-US" sz="2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Text 4"/>
          <p:cNvSpPr/>
          <p:nvPr/>
        </p:nvSpPr>
        <p:spPr>
          <a:xfrm>
            <a:off x="365759" y="1645920"/>
            <a:ext cx="10781211" cy="128016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751 court opinions/223 fatality reviews stored as full-text .txt files</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Each opinion read into R, cleaned</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8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Code prioritizes the factual narrative and procedural history — the sections most relevant to injury circumstances and judicial decision-making</a:t>
            </a:r>
            <a:endParaRPr kumimoji="0" lang="en-US" sz="1800" b="0" i="0" u="none" strike="noStrike" kern="1200" cap="none" spc="0" normalizeH="0" baseline="0" noProof="0" dirty="0">
              <a:ln>
                <a:noFill/>
              </a:ln>
              <a:solidFill>
                <a:prstClr val="black"/>
              </a:solidFill>
              <a:effectLst/>
              <a:uLnTx/>
              <a:uFillTx/>
              <a:latin typeface="Arial (Body)"/>
            </a:endParaRPr>
          </a:p>
        </p:txBody>
      </p:sp>
      <p:sp>
        <p:nvSpPr>
          <p:cNvPr id="7" name="Text 5"/>
          <p:cNvSpPr/>
          <p:nvPr/>
        </p:nvSpPr>
        <p:spPr>
          <a:xfrm>
            <a:off x="365759" y="3032760"/>
            <a:ext cx="11457432" cy="36576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8B0000"/>
                </a:solidFill>
                <a:effectLst/>
                <a:uLnTx/>
                <a:uFillTx/>
                <a:latin typeface="Arial" panose="020B0604020202020204" pitchFamily="34" charset="0"/>
                <a:ea typeface="Calibri" pitchFamily="34" charset="-122"/>
                <a:cs typeface="Arial" panose="020B0604020202020204" pitchFamily="34" charset="0"/>
              </a:rPr>
              <a:t>LLM-Based Structured Extraction (GPT-4o-mini)</a:t>
            </a:r>
            <a:endParaRPr kumimoji="0" lang="en-US" sz="22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8" name="Text 6"/>
          <p:cNvSpPr/>
          <p:nvPr/>
        </p:nvSpPr>
        <p:spPr>
          <a:xfrm>
            <a:off x="365759" y="3474720"/>
            <a:ext cx="11457432" cy="320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A1A1A"/>
                </a:solidFill>
                <a:effectLst/>
                <a:uLnTx/>
                <a:uFillTx/>
                <a:latin typeface="Arial" panose="020B0604020202020204" pitchFamily="34" charset="0"/>
                <a:ea typeface="Calibri" pitchFamily="34" charset="-122"/>
                <a:cs typeface="Arial" panose="020B0604020202020204" pitchFamily="34" charset="0"/>
              </a:rPr>
              <a:t>For each narrative, the model extracted:</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9" name="Text 7"/>
          <p:cNvSpPr/>
          <p:nvPr/>
        </p:nvSpPr>
        <p:spPr>
          <a:xfrm>
            <a:off x="365759" y="3840480"/>
            <a:ext cx="5486400" cy="11887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Injury mechanism (how the injury occurred, if any)</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Injury location (body region affected)</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Perpetrator relationship</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Victim type (child, adult, intimate partner)</a:t>
            </a:r>
            <a:endParaRPr kumimoji="0" lang="en-US" sz="1800" b="0" i="0" u="none" strike="noStrike" kern="1200" cap="none" spc="0" normalizeH="0" baseline="0" noProof="0" dirty="0">
              <a:ln>
                <a:noFill/>
              </a:ln>
              <a:solidFill>
                <a:prstClr val="black"/>
              </a:solidFill>
              <a:effectLst/>
              <a:uLnTx/>
              <a:uFillTx/>
              <a:latin typeface="Arial (Body)"/>
            </a:endParaRPr>
          </a:p>
        </p:txBody>
      </p:sp>
      <p:sp>
        <p:nvSpPr>
          <p:cNvPr id="10" name="Text 8"/>
          <p:cNvSpPr/>
          <p:nvPr/>
        </p:nvSpPr>
        <p:spPr>
          <a:xfrm>
            <a:off x="5913119" y="3611880"/>
            <a:ext cx="5852160" cy="1645920"/>
          </a:xfrm>
          <a:prstGeom prst="rect">
            <a:avLst/>
          </a:prstGeom>
          <a:noFill/>
          <a:ln/>
        </p:spPr>
        <p:txBody>
          <a:bodyPr wrap="square" rtlCol="0" anchor="t"/>
          <a:lstStyle/>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Case type (criminal, civil, family, appeal)</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Legal outcome (summary of case resolution)</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Judicial ruling (affirmed, reversed, etc.)</a:t>
            </a:r>
            <a:endParaRPr kumimoji="0" lang="en-US" sz="1800" b="0" i="0" u="none" strike="noStrike" kern="1200" cap="none" spc="0" normalizeH="0" baseline="0" noProof="0" dirty="0">
              <a:ln>
                <a:noFill/>
              </a:ln>
              <a:solidFill>
                <a:prstClr val="black"/>
              </a:solidFill>
              <a:effectLst/>
              <a:uLnTx/>
              <a:uFillTx/>
              <a:latin typeface="Arial (Body)"/>
            </a:endParaRP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Domestic violence confirmation</a:t>
            </a:r>
          </a:p>
          <a:p>
            <a:pPr marL="342900" marR="0" lvl="0" indent="-342900" algn="l" defTabSz="914400" rtl="0" eaLnBrk="1" fontAlgn="auto" latinLnBrk="0" hangingPunct="1">
              <a:lnSpc>
                <a:spcPct val="100000"/>
              </a:lnSpc>
              <a:spcBef>
                <a:spcPts val="0"/>
              </a:spcBef>
              <a:spcAft>
                <a:spcPts val="400"/>
              </a:spcAft>
              <a:buClrTx/>
              <a:buSzPct val="100000"/>
              <a:buFontTx/>
              <a:buChar char="•"/>
              <a:tabLst/>
              <a:defRPr/>
            </a:pPr>
            <a:r>
              <a:rPr kumimoji="0" lang="en-US" sz="1800" b="0" i="0" u="none" strike="noStrike" kern="1200" cap="none" spc="0" normalizeH="0" baseline="0" noProof="0" dirty="0">
                <a:ln>
                  <a:noFill/>
                </a:ln>
                <a:solidFill>
                  <a:srgbClr val="1A1A1A"/>
                </a:solidFill>
                <a:effectLst/>
                <a:uLnTx/>
                <a:uFillTx/>
                <a:latin typeface="Arial (Body)"/>
                <a:ea typeface="Calibri" pitchFamily="34" charset="-122"/>
                <a:cs typeface="Calibri" pitchFamily="34" charset="-120"/>
              </a:rPr>
              <a:t>Long-term consequences of injuries to the survivor/decedent</a:t>
            </a:r>
            <a:endParaRPr kumimoji="0" lang="en-US" sz="1800" b="0" i="0" u="none" strike="noStrike" kern="1200" cap="none" spc="0" normalizeH="0" baseline="0" noProof="0" dirty="0">
              <a:ln>
                <a:noFill/>
              </a:ln>
              <a:solidFill>
                <a:prstClr val="black"/>
              </a:solidFill>
              <a:effectLst/>
              <a:uLnTx/>
              <a:uFillTx/>
              <a:latin typeface="Arial (Body)"/>
            </a:endParaRPr>
          </a:p>
        </p:txBody>
      </p:sp>
      <p:sp>
        <p:nvSpPr>
          <p:cNvPr id="11" name="Text 9"/>
          <p:cNvSpPr/>
          <p:nvPr/>
        </p:nvSpPr>
        <p:spPr>
          <a:xfrm>
            <a:off x="307847" y="5760720"/>
            <a:ext cx="11457432"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8B0000"/>
                </a:solidFill>
                <a:effectLst/>
                <a:uLnTx/>
                <a:uFillTx/>
                <a:latin typeface="Calibri" pitchFamily="34" charset="0"/>
                <a:ea typeface="Calibri" pitchFamily="34" charset="-122"/>
                <a:cs typeface="Calibri" pitchFamily="34" charset="-120"/>
              </a:rPr>
              <a:t>This step transforms narrative text into analyzable variables while preserving case-level meaning.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METHODOLOGY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Standardized Fields Extracted by the LLM</a:t>
            </a:r>
            <a:endParaRPr lang="en-US" sz="3000" dirty="0"/>
          </a:p>
        </p:txBody>
      </p:sp>
      <p:sp>
        <p:nvSpPr>
          <p:cNvPr id="4" name="Text 2"/>
          <p:cNvSpPr/>
          <p:nvPr/>
        </p:nvSpPr>
        <p:spPr>
          <a:xfrm>
            <a:off x="548640" y="1554480"/>
            <a:ext cx="5318608" cy="365760"/>
          </a:xfrm>
          <a:prstGeom prst="rect">
            <a:avLst/>
          </a:prstGeom>
          <a:noFill/>
          <a:ln/>
        </p:spPr>
        <p:txBody>
          <a:bodyPr wrap="square" rtlCol="0" anchor="ctr"/>
          <a:lstStyle/>
          <a:p>
            <a:pPr marL="0" indent="0">
              <a:buNone/>
            </a:pPr>
            <a:r>
              <a:rPr lang="en-US" sz="1800" b="1" dirty="0">
                <a:solidFill>
                  <a:srgbClr val="C8102E"/>
                </a:solidFill>
                <a:latin typeface="Arial" pitchFamily="34" charset="0"/>
                <a:ea typeface="Arial" pitchFamily="34" charset="-122"/>
                <a:cs typeface="Arial" pitchFamily="34" charset="-120"/>
              </a:rPr>
              <a:t>Study 1 · Death reviews</a:t>
            </a:r>
            <a:endParaRPr lang="en-US" sz="1800" dirty="0"/>
          </a:p>
        </p:txBody>
      </p:sp>
      <p:sp>
        <p:nvSpPr>
          <p:cNvPr id="5" name="Shape 3"/>
          <p:cNvSpPr/>
          <p:nvPr/>
        </p:nvSpPr>
        <p:spPr>
          <a:xfrm>
            <a:off x="548640" y="201168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6" name="Text 4"/>
          <p:cNvSpPr/>
          <p:nvPr/>
        </p:nvSpPr>
        <p:spPr>
          <a:xfrm>
            <a:off x="749808" y="2094514"/>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Caregiver behavior</a:t>
            </a:r>
            <a:endParaRPr lang="en-US" sz="1700" dirty="0"/>
          </a:p>
        </p:txBody>
      </p:sp>
      <p:sp>
        <p:nvSpPr>
          <p:cNvPr id="7" name="Text 5"/>
          <p:cNvSpPr/>
          <p:nvPr/>
        </p:nvSpPr>
        <p:spPr>
          <a:xfrm>
            <a:off x="749808" y="2332796"/>
            <a:ext cx="5318608" cy="45720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Who was present, and what actions were undertaken</a:t>
            </a:r>
            <a:endParaRPr lang="en-US" sz="1600" dirty="0"/>
          </a:p>
        </p:txBody>
      </p:sp>
      <p:sp>
        <p:nvSpPr>
          <p:cNvPr id="8" name="Shape 6"/>
          <p:cNvSpPr/>
          <p:nvPr/>
        </p:nvSpPr>
        <p:spPr>
          <a:xfrm>
            <a:off x="548640" y="301752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9" name="Text 7"/>
          <p:cNvSpPr/>
          <p:nvPr/>
        </p:nvSpPr>
        <p:spPr>
          <a:xfrm>
            <a:off x="749808" y="3086907"/>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Injury mechanism &amp; location</a:t>
            </a:r>
            <a:endParaRPr lang="en-US" sz="1700" dirty="0"/>
          </a:p>
        </p:txBody>
      </p:sp>
      <p:sp>
        <p:nvSpPr>
          <p:cNvPr id="10" name="Text 8"/>
          <p:cNvSpPr/>
          <p:nvPr/>
        </p:nvSpPr>
        <p:spPr>
          <a:xfrm>
            <a:off x="749808" y="3344015"/>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Impact, ingestion, asphyxia, firearm, vehicle</a:t>
            </a:r>
            <a:endParaRPr lang="en-US" sz="1600" dirty="0"/>
          </a:p>
        </p:txBody>
      </p:sp>
      <p:sp>
        <p:nvSpPr>
          <p:cNvPr id="11" name="Shape 9"/>
          <p:cNvSpPr/>
          <p:nvPr/>
        </p:nvSpPr>
        <p:spPr>
          <a:xfrm>
            <a:off x="548640" y="402336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12" name="Text 10"/>
          <p:cNvSpPr/>
          <p:nvPr/>
        </p:nvSpPr>
        <p:spPr>
          <a:xfrm>
            <a:off x="749808" y="4133088"/>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Setting</a:t>
            </a:r>
            <a:endParaRPr lang="en-US" sz="1700" dirty="0"/>
          </a:p>
        </p:txBody>
      </p:sp>
      <p:sp>
        <p:nvSpPr>
          <p:cNvPr id="13" name="Text 11"/>
          <p:cNvSpPr/>
          <p:nvPr/>
        </p:nvSpPr>
        <p:spPr>
          <a:xfrm>
            <a:off x="749808" y="4390196"/>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Household context, sleep surface, supervision</a:t>
            </a:r>
            <a:endParaRPr lang="en-US" sz="1600" dirty="0"/>
          </a:p>
        </p:txBody>
      </p:sp>
      <p:sp>
        <p:nvSpPr>
          <p:cNvPr id="14" name="Shape 12"/>
          <p:cNvSpPr/>
          <p:nvPr/>
        </p:nvSpPr>
        <p:spPr>
          <a:xfrm>
            <a:off x="548640" y="502920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15" name="Text 13"/>
          <p:cNvSpPr/>
          <p:nvPr/>
        </p:nvSpPr>
        <p:spPr>
          <a:xfrm>
            <a:off x="749808" y="5138928"/>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Diagnosis</a:t>
            </a:r>
            <a:endParaRPr lang="en-US" sz="1700" dirty="0"/>
          </a:p>
        </p:txBody>
      </p:sp>
      <p:sp>
        <p:nvSpPr>
          <p:cNvPr id="16" name="Text 14"/>
          <p:cNvSpPr/>
          <p:nvPr/>
        </p:nvSpPr>
        <p:spPr>
          <a:xfrm>
            <a:off x="749808" y="5396036"/>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Head trauma, fractures, toxicology, cause of death</a:t>
            </a:r>
            <a:endParaRPr lang="en-US" sz="1600" dirty="0"/>
          </a:p>
        </p:txBody>
      </p:sp>
      <p:sp>
        <p:nvSpPr>
          <p:cNvPr id="17" name="Text 15"/>
          <p:cNvSpPr/>
          <p:nvPr/>
        </p:nvSpPr>
        <p:spPr>
          <a:xfrm>
            <a:off x="6324448" y="1554480"/>
            <a:ext cx="5318608" cy="365760"/>
          </a:xfrm>
          <a:prstGeom prst="rect">
            <a:avLst/>
          </a:prstGeom>
          <a:noFill/>
          <a:ln/>
        </p:spPr>
        <p:txBody>
          <a:bodyPr wrap="square" rtlCol="0" anchor="ctr"/>
          <a:lstStyle/>
          <a:p>
            <a:pPr marL="0" indent="0">
              <a:buNone/>
            </a:pPr>
            <a:r>
              <a:rPr lang="en-US" sz="1800" b="1" dirty="0">
                <a:solidFill>
                  <a:srgbClr val="C8102E"/>
                </a:solidFill>
                <a:latin typeface="Arial" pitchFamily="34" charset="0"/>
                <a:ea typeface="Arial" pitchFamily="34" charset="-122"/>
                <a:cs typeface="Arial" pitchFamily="34" charset="-120"/>
              </a:rPr>
              <a:t>Study 2 · Court opinions</a:t>
            </a:r>
            <a:endParaRPr lang="en-US" sz="1800" dirty="0"/>
          </a:p>
        </p:txBody>
      </p:sp>
      <p:sp>
        <p:nvSpPr>
          <p:cNvPr id="18" name="Shape 16"/>
          <p:cNvSpPr/>
          <p:nvPr/>
        </p:nvSpPr>
        <p:spPr>
          <a:xfrm>
            <a:off x="6324448" y="201168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19" name="Text 17"/>
          <p:cNvSpPr/>
          <p:nvPr/>
        </p:nvSpPr>
        <p:spPr>
          <a:xfrm>
            <a:off x="6525616" y="2121408"/>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Case type &amp; ruling</a:t>
            </a:r>
            <a:endParaRPr lang="en-US" sz="1700" dirty="0"/>
          </a:p>
        </p:txBody>
      </p:sp>
      <p:sp>
        <p:nvSpPr>
          <p:cNvPr id="20" name="Text 18"/>
          <p:cNvSpPr/>
          <p:nvPr/>
        </p:nvSpPr>
        <p:spPr>
          <a:xfrm>
            <a:off x="6525616" y="2378516"/>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Criminal/civil /family /appeal; affirmed, reversed</a:t>
            </a:r>
            <a:endParaRPr lang="en-US" sz="1600" dirty="0"/>
          </a:p>
        </p:txBody>
      </p:sp>
      <p:sp>
        <p:nvSpPr>
          <p:cNvPr id="21" name="Shape 19"/>
          <p:cNvSpPr/>
          <p:nvPr/>
        </p:nvSpPr>
        <p:spPr>
          <a:xfrm>
            <a:off x="6324448" y="301752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22" name="Text 20"/>
          <p:cNvSpPr/>
          <p:nvPr/>
        </p:nvSpPr>
        <p:spPr>
          <a:xfrm>
            <a:off x="6525616" y="3127248"/>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Injury mechanism &amp; location</a:t>
            </a:r>
            <a:endParaRPr lang="en-US" sz="1700" dirty="0"/>
          </a:p>
        </p:txBody>
      </p:sp>
      <p:sp>
        <p:nvSpPr>
          <p:cNvPr id="23" name="Text 21"/>
          <p:cNvSpPr/>
          <p:nvPr/>
        </p:nvSpPr>
        <p:spPr>
          <a:xfrm>
            <a:off x="6525616" y="3384356"/>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How harm occurred; body region affected</a:t>
            </a:r>
            <a:endParaRPr lang="en-US" sz="1600" dirty="0"/>
          </a:p>
        </p:txBody>
      </p:sp>
      <p:sp>
        <p:nvSpPr>
          <p:cNvPr id="24" name="Shape 22"/>
          <p:cNvSpPr/>
          <p:nvPr/>
        </p:nvSpPr>
        <p:spPr>
          <a:xfrm>
            <a:off x="6324448" y="402336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25" name="Text 23"/>
          <p:cNvSpPr/>
          <p:nvPr/>
        </p:nvSpPr>
        <p:spPr>
          <a:xfrm>
            <a:off x="6525616" y="4133088"/>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Perpetrator &amp; victim</a:t>
            </a:r>
            <a:endParaRPr lang="en-US" sz="1700" dirty="0"/>
          </a:p>
        </p:txBody>
      </p:sp>
      <p:sp>
        <p:nvSpPr>
          <p:cNvPr id="26" name="Text 24"/>
          <p:cNvSpPr/>
          <p:nvPr/>
        </p:nvSpPr>
        <p:spPr>
          <a:xfrm>
            <a:off x="6525616" y="4390196"/>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Relationship; child, adult, intimate partner</a:t>
            </a:r>
            <a:endParaRPr lang="en-US" sz="1600" dirty="0"/>
          </a:p>
        </p:txBody>
      </p:sp>
      <p:sp>
        <p:nvSpPr>
          <p:cNvPr id="27" name="Shape 25"/>
          <p:cNvSpPr/>
          <p:nvPr/>
        </p:nvSpPr>
        <p:spPr>
          <a:xfrm>
            <a:off x="6324448" y="5029200"/>
            <a:ext cx="5318608" cy="896112"/>
          </a:xfrm>
          <a:prstGeom prst="roundRect">
            <a:avLst>
              <a:gd name="adj" fmla="val 5102"/>
            </a:avLst>
          </a:prstGeom>
          <a:solidFill>
            <a:srgbClr val="F3F1F1"/>
          </a:solidFill>
          <a:ln w="12700">
            <a:solidFill>
              <a:srgbClr val="E0D5D5"/>
            </a:solidFill>
            <a:prstDash val="solid"/>
          </a:ln>
        </p:spPr>
        <p:txBody>
          <a:bodyPr/>
          <a:lstStyle/>
          <a:p>
            <a:endParaRPr lang="en-US"/>
          </a:p>
        </p:txBody>
      </p:sp>
      <p:sp>
        <p:nvSpPr>
          <p:cNvPr id="28" name="Text 26"/>
          <p:cNvSpPr/>
          <p:nvPr/>
        </p:nvSpPr>
        <p:spPr>
          <a:xfrm>
            <a:off x="6525616" y="5138928"/>
            <a:ext cx="4916272"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Long-term consequences</a:t>
            </a:r>
            <a:endParaRPr lang="en-US" sz="1700" dirty="0"/>
          </a:p>
        </p:txBody>
      </p:sp>
      <p:sp>
        <p:nvSpPr>
          <p:cNvPr id="29" name="Text 27"/>
          <p:cNvSpPr/>
          <p:nvPr/>
        </p:nvSpPr>
        <p:spPr>
          <a:xfrm>
            <a:off x="6525616" y="5396036"/>
            <a:ext cx="4916272" cy="411480"/>
          </a:xfrm>
          <a:prstGeom prst="rect">
            <a:avLst/>
          </a:prstGeom>
          <a:noFill/>
          <a:ln/>
        </p:spPr>
        <p:txBody>
          <a:bodyPr wrap="square" rtlCol="0" anchor="t"/>
          <a:lstStyle/>
          <a:p>
            <a:pPr marL="0" indent="0">
              <a:buNone/>
            </a:pPr>
            <a:r>
              <a:rPr lang="en-US" sz="1600" dirty="0">
                <a:solidFill>
                  <a:srgbClr val="1F1F1F"/>
                </a:solidFill>
                <a:latin typeface="Arial" pitchFamily="34" charset="0"/>
                <a:ea typeface="Arial" pitchFamily="34" charset="-122"/>
                <a:cs typeface="Arial" pitchFamily="34" charset="-120"/>
              </a:rPr>
              <a:t>Documented sequelae for the survivor/decedent</a:t>
            </a:r>
            <a:endParaRPr lang="en-US" sz="1600" dirty="0"/>
          </a:p>
        </p:txBody>
      </p:sp>
      <p:sp>
        <p:nvSpPr>
          <p:cNvPr id="30" name="Text 28"/>
          <p:cNvSpPr/>
          <p:nvPr/>
        </p:nvSpPr>
        <p:spPr>
          <a:xfrm>
            <a:off x="548641" y="6016752"/>
            <a:ext cx="11094415" cy="45720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Why it matters for TBI: the same diagnosis code can describe an accidental fall or an inflicted head injury — only the narrative distinguishes them.</a:t>
            </a:r>
            <a:endParaRPr lang="en-US" sz="1600" dirty="0"/>
          </a:p>
        </p:txBody>
      </p:sp>
      <p:sp>
        <p:nvSpPr>
          <p:cNvPr id="31" name="Text 29"/>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12</a:t>
            </a:r>
            <a:endParaRPr lang="en-US" sz="16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METHODOLOGY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The AI Extraction Pipeline</a:t>
            </a:r>
            <a:endParaRPr lang="en-US" sz="3000" dirty="0"/>
          </a:p>
        </p:txBody>
      </p:sp>
      <p:sp>
        <p:nvSpPr>
          <p:cNvPr id="4" name="Shape 2"/>
          <p:cNvSpPr/>
          <p:nvPr/>
        </p:nvSpPr>
        <p:spPr>
          <a:xfrm>
            <a:off x="548640" y="1828800"/>
            <a:ext cx="2567864" cy="3108960"/>
          </a:xfrm>
          <a:prstGeom prst="roundRect">
            <a:avLst>
              <a:gd name="adj" fmla="val 2137"/>
            </a:avLst>
          </a:prstGeom>
          <a:solidFill>
            <a:srgbClr val="F3F1F1"/>
          </a:solidFill>
          <a:ln w="12700">
            <a:solidFill>
              <a:srgbClr val="E0D5D5"/>
            </a:solidFill>
            <a:prstDash val="solid"/>
          </a:ln>
        </p:spPr>
        <p:txBody>
          <a:bodyPr/>
          <a:lstStyle/>
          <a:p>
            <a:endParaRPr lang="en-US"/>
          </a:p>
        </p:txBody>
      </p:sp>
      <p:sp>
        <p:nvSpPr>
          <p:cNvPr id="5" name="Shape 3"/>
          <p:cNvSpPr/>
          <p:nvPr/>
        </p:nvSpPr>
        <p:spPr>
          <a:xfrm>
            <a:off x="1512532" y="1921547"/>
            <a:ext cx="640080" cy="640080"/>
          </a:xfrm>
          <a:prstGeom prst="ellipse">
            <a:avLst/>
          </a:prstGeom>
          <a:solidFill>
            <a:srgbClr val="8B0000"/>
          </a:solidFill>
          <a:ln/>
        </p:spPr>
        <p:txBody>
          <a:bodyPr/>
          <a:lstStyle/>
          <a:p>
            <a:endParaRPr lang="en-US"/>
          </a:p>
        </p:txBody>
      </p:sp>
      <p:sp>
        <p:nvSpPr>
          <p:cNvPr id="6" name="Text 4"/>
          <p:cNvSpPr/>
          <p:nvPr/>
        </p:nvSpPr>
        <p:spPr>
          <a:xfrm>
            <a:off x="1512532" y="1921547"/>
            <a:ext cx="640080" cy="640080"/>
          </a:xfrm>
          <a:prstGeom prst="rect">
            <a:avLst/>
          </a:prstGeom>
          <a:noFill/>
          <a:ln/>
        </p:spPr>
        <p:txBody>
          <a:bodyPr wrap="square" rtlCol="0" anchor="ctr"/>
          <a:lstStyle/>
          <a:p>
            <a:pPr marL="0" indent="0" algn="ctr">
              <a:buNone/>
            </a:pPr>
            <a:r>
              <a:rPr lang="en-US" sz="2600" b="1" dirty="0">
                <a:solidFill>
                  <a:srgbClr val="FFFFFF"/>
                </a:solidFill>
                <a:latin typeface="Arial" pitchFamily="34" charset="0"/>
                <a:ea typeface="Arial" pitchFamily="34" charset="-122"/>
                <a:cs typeface="Arial" pitchFamily="34" charset="-120"/>
              </a:rPr>
              <a:t>1</a:t>
            </a:r>
            <a:endParaRPr lang="en-US" sz="2600" dirty="0"/>
          </a:p>
        </p:txBody>
      </p:sp>
      <p:sp>
        <p:nvSpPr>
          <p:cNvPr id="7" name="Text 5"/>
          <p:cNvSpPr/>
          <p:nvPr/>
        </p:nvSpPr>
        <p:spPr>
          <a:xfrm>
            <a:off x="713232" y="2717075"/>
            <a:ext cx="2238680" cy="685800"/>
          </a:xfrm>
          <a:prstGeom prst="rect">
            <a:avLst/>
          </a:prstGeom>
          <a:noFill/>
          <a:ln/>
        </p:spPr>
        <p:txBody>
          <a:bodyPr wrap="square" rtlCol="0" anchor="t"/>
          <a:lstStyle/>
          <a:p>
            <a:pPr marL="0" indent="0" algn="ctr">
              <a:buNone/>
            </a:pPr>
            <a:r>
              <a:rPr lang="en-US" sz="1800" b="1" dirty="0">
                <a:solidFill>
                  <a:srgbClr val="8B0000"/>
                </a:solidFill>
                <a:latin typeface="Arial" pitchFamily="34" charset="0"/>
                <a:ea typeface="Arial" pitchFamily="34" charset="-122"/>
                <a:cs typeface="Arial" pitchFamily="34" charset="-120"/>
              </a:rPr>
              <a:t>Narrative extraction</a:t>
            </a:r>
            <a:endParaRPr lang="en-US" sz="1800" dirty="0"/>
          </a:p>
        </p:txBody>
      </p:sp>
      <p:sp>
        <p:nvSpPr>
          <p:cNvPr id="8" name="Text 6"/>
          <p:cNvSpPr/>
          <p:nvPr/>
        </p:nvSpPr>
        <p:spPr>
          <a:xfrm>
            <a:off x="630936" y="3402875"/>
            <a:ext cx="2403272" cy="1234440"/>
          </a:xfrm>
          <a:prstGeom prst="rect">
            <a:avLst/>
          </a:prstGeom>
          <a:noFill/>
          <a:ln/>
        </p:spPr>
        <p:txBody>
          <a:bodyPr wrap="square" rtlCol="0" anchor="t"/>
          <a:lstStyle/>
          <a:p>
            <a:pPr marL="0" indent="0" algn="ctr">
              <a:lnSpc>
                <a:spcPct val="103000"/>
              </a:lnSpc>
              <a:buNone/>
            </a:pPr>
            <a:r>
              <a:rPr lang="en-US" sz="1600" dirty="0">
                <a:solidFill>
                  <a:srgbClr val="1F1F1F"/>
                </a:solidFill>
                <a:latin typeface="Arial" pitchFamily="34" charset="0"/>
                <a:ea typeface="Arial" pitchFamily="34" charset="-122"/>
                <a:cs typeface="Arial" pitchFamily="34" charset="-120"/>
              </a:rPr>
              <a:t>PDF reports parsed with pdftools; regex isolates narrative fields from the fixed administrative template.</a:t>
            </a:r>
            <a:endParaRPr lang="en-US" sz="1600" dirty="0"/>
          </a:p>
        </p:txBody>
      </p:sp>
      <p:sp>
        <p:nvSpPr>
          <p:cNvPr id="9" name="Text 7"/>
          <p:cNvSpPr/>
          <p:nvPr/>
        </p:nvSpPr>
        <p:spPr>
          <a:xfrm>
            <a:off x="3134792" y="2945675"/>
            <a:ext cx="237744" cy="548640"/>
          </a:xfrm>
          <a:prstGeom prst="rect">
            <a:avLst/>
          </a:prstGeom>
          <a:noFill/>
          <a:ln/>
        </p:spPr>
        <p:txBody>
          <a:bodyPr wrap="square" rtlCol="0" anchor="ctr"/>
          <a:lstStyle/>
          <a:p>
            <a:pPr marL="0" indent="0" algn="ctr">
              <a:buNone/>
            </a:pPr>
            <a:r>
              <a:rPr lang="en-US" sz="2400" b="1" dirty="0">
                <a:solidFill>
                  <a:srgbClr val="C8102E"/>
                </a:solidFill>
                <a:latin typeface="Arial" pitchFamily="34" charset="0"/>
                <a:ea typeface="Arial" pitchFamily="34" charset="-122"/>
                <a:cs typeface="Arial" pitchFamily="34" charset="-120"/>
              </a:rPr>
              <a:t>→</a:t>
            </a:r>
            <a:endParaRPr lang="en-US" sz="2400" dirty="0"/>
          </a:p>
        </p:txBody>
      </p:sp>
      <p:sp>
        <p:nvSpPr>
          <p:cNvPr id="10" name="Shape 8"/>
          <p:cNvSpPr/>
          <p:nvPr/>
        </p:nvSpPr>
        <p:spPr>
          <a:xfrm>
            <a:off x="3390824" y="1828800"/>
            <a:ext cx="2567864" cy="3108960"/>
          </a:xfrm>
          <a:prstGeom prst="roundRect">
            <a:avLst>
              <a:gd name="adj" fmla="val 2137"/>
            </a:avLst>
          </a:prstGeom>
          <a:solidFill>
            <a:srgbClr val="F3F1F1"/>
          </a:solidFill>
          <a:ln w="12700">
            <a:solidFill>
              <a:srgbClr val="E0D5D5"/>
            </a:solidFill>
            <a:prstDash val="solid"/>
          </a:ln>
        </p:spPr>
        <p:txBody>
          <a:bodyPr/>
          <a:lstStyle/>
          <a:p>
            <a:endParaRPr lang="en-US"/>
          </a:p>
        </p:txBody>
      </p:sp>
      <p:sp>
        <p:nvSpPr>
          <p:cNvPr id="11" name="Shape 9"/>
          <p:cNvSpPr/>
          <p:nvPr/>
        </p:nvSpPr>
        <p:spPr>
          <a:xfrm>
            <a:off x="4354716" y="1921547"/>
            <a:ext cx="640080" cy="640080"/>
          </a:xfrm>
          <a:prstGeom prst="ellipse">
            <a:avLst/>
          </a:prstGeom>
          <a:solidFill>
            <a:srgbClr val="8B0000"/>
          </a:solidFill>
          <a:ln/>
        </p:spPr>
        <p:txBody>
          <a:bodyPr/>
          <a:lstStyle/>
          <a:p>
            <a:endParaRPr lang="en-US"/>
          </a:p>
        </p:txBody>
      </p:sp>
      <p:sp>
        <p:nvSpPr>
          <p:cNvPr id="12" name="Text 10"/>
          <p:cNvSpPr/>
          <p:nvPr/>
        </p:nvSpPr>
        <p:spPr>
          <a:xfrm>
            <a:off x="4354716" y="1921547"/>
            <a:ext cx="640080" cy="640080"/>
          </a:xfrm>
          <a:prstGeom prst="rect">
            <a:avLst/>
          </a:prstGeom>
          <a:noFill/>
          <a:ln/>
        </p:spPr>
        <p:txBody>
          <a:bodyPr wrap="square" rtlCol="0" anchor="ctr"/>
          <a:lstStyle/>
          <a:p>
            <a:pPr marL="0" indent="0" algn="ctr">
              <a:buNone/>
            </a:pPr>
            <a:r>
              <a:rPr lang="en-US" sz="2600" b="1" dirty="0">
                <a:solidFill>
                  <a:srgbClr val="FFFFFF"/>
                </a:solidFill>
                <a:latin typeface="Arial" pitchFamily="34" charset="0"/>
                <a:ea typeface="Arial" pitchFamily="34" charset="-122"/>
                <a:cs typeface="Arial" pitchFamily="34" charset="-120"/>
              </a:rPr>
              <a:t>2</a:t>
            </a:r>
            <a:endParaRPr lang="en-US" sz="2600" dirty="0"/>
          </a:p>
        </p:txBody>
      </p:sp>
      <p:sp>
        <p:nvSpPr>
          <p:cNvPr id="13" name="Text 11"/>
          <p:cNvSpPr/>
          <p:nvPr/>
        </p:nvSpPr>
        <p:spPr>
          <a:xfrm>
            <a:off x="3555416" y="2717075"/>
            <a:ext cx="2238680" cy="685800"/>
          </a:xfrm>
          <a:prstGeom prst="rect">
            <a:avLst/>
          </a:prstGeom>
          <a:noFill/>
          <a:ln/>
        </p:spPr>
        <p:txBody>
          <a:bodyPr wrap="square" rtlCol="0" anchor="t"/>
          <a:lstStyle/>
          <a:p>
            <a:pPr marL="0" indent="0" algn="ctr">
              <a:buNone/>
            </a:pPr>
            <a:r>
              <a:rPr lang="en-US" sz="1800" b="1" dirty="0">
                <a:solidFill>
                  <a:srgbClr val="8B0000"/>
                </a:solidFill>
                <a:latin typeface="Arial" pitchFamily="34" charset="0"/>
                <a:ea typeface="Arial" pitchFamily="34" charset="-122"/>
                <a:cs typeface="Arial" pitchFamily="34" charset="-120"/>
              </a:rPr>
              <a:t>LLM semantic extraction</a:t>
            </a:r>
            <a:endParaRPr lang="en-US" sz="1800" dirty="0"/>
          </a:p>
        </p:txBody>
      </p:sp>
      <p:sp>
        <p:nvSpPr>
          <p:cNvPr id="14" name="Text 12"/>
          <p:cNvSpPr/>
          <p:nvPr/>
        </p:nvSpPr>
        <p:spPr>
          <a:xfrm>
            <a:off x="3473120" y="3356502"/>
            <a:ext cx="2403272" cy="1234440"/>
          </a:xfrm>
          <a:prstGeom prst="rect">
            <a:avLst/>
          </a:prstGeom>
          <a:noFill/>
          <a:ln/>
        </p:spPr>
        <p:txBody>
          <a:bodyPr wrap="square" rtlCol="0" anchor="t"/>
          <a:lstStyle/>
          <a:p>
            <a:pPr marL="0" indent="0" algn="ctr">
              <a:lnSpc>
                <a:spcPct val="103000"/>
              </a:lnSpc>
              <a:buNone/>
            </a:pPr>
            <a:r>
              <a:rPr lang="en-US" sz="1600" dirty="0">
                <a:solidFill>
                  <a:srgbClr val="1F1F1F"/>
                </a:solidFill>
                <a:latin typeface="Arial" pitchFamily="34" charset="0"/>
                <a:ea typeface="Arial" pitchFamily="34" charset="-122"/>
                <a:cs typeface="Arial" pitchFamily="34" charset="-120"/>
              </a:rPr>
              <a:t>GPT-4o-mini converts free text into standardized fields: caregiver behavior, injury mechanism, setting, diagnosis.</a:t>
            </a:r>
            <a:endParaRPr lang="en-US" sz="1600" dirty="0"/>
          </a:p>
        </p:txBody>
      </p:sp>
      <p:sp>
        <p:nvSpPr>
          <p:cNvPr id="15" name="Text 13"/>
          <p:cNvSpPr/>
          <p:nvPr/>
        </p:nvSpPr>
        <p:spPr>
          <a:xfrm>
            <a:off x="5976976" y="2945675"/>
            <a:ext cx="237744" cy="548640"/>
          </a:xfrm>
          <a:prstGeom prst="rect">
            <a:avLst/>
          </a:prstGeom>
          <a:noFill/>
          <a:ln/>
        </p:spPr>
        <p:txBody>
          <a:bodyPr wrap="square" rtlCol="0" anchor="ctr"/>
          <a:lstStyle/>
          <a:p>
            <a:pPr marL="0" indent="0" algn="ctr">
              <a:buNone/>
            </a:pPr>
            <a:r>
              <a:rPr lang="en-US" sz="2400" b="1" dirty="0">
                <a:solidFill>
                  <a:srgbClr val="C8102E"/>
                </a:solidFill>
                <a:latin typeface="Arial" pitchFamily="34" charset="0"/>
                <a:ea typeface="Arial" pitchFamily="34" charset="-122"/>
                <a:cs typeface="Arial" pitchFamily="34" charset="-120"/>
              </a:rPr>
              <a:t>→</a:t>
            </a:r>
            <a:endParaRPr lang="en-US" sz="2400" dirty="0"/>
          </a:p>
        </p:txBody>
      </p:sp>
      <p:sp>
        <p:nvSpPr>
          <p:cNvPr id="16" name="Shape 14"/>
          <p:cNvSpPr/>
          <p:nvPr/>
        </p:nvSpPr>
        <p:spPr>
          <a:xfrm>
            <a:off x="6233008" y="1828800"/>
            <a:ext cx="2567864" cy="3108960"/>
          </a:xfrm>
          <a:prstGeom prst="roundRect">
            <a:avLst>
              <a:gd name="adj" fmla="val 2137"/>
            </a:avLst>
          </a:prstGeom>
          <a:solidFill>
            <a:srgbClr val="F3F1F1"/>
          </a:solidFill>
          <a:ln w="12700">
            <a:solidFill>
              <a:srgbClr val="E0D5D5"/>
            </a:solidFill>
            <a:prstDash val="solid"/>
          </a:ln>
        </p:spPr>
        <p:txBody>
          <a:bodyPr/>
          <a:lstStyle/>
          <a:p>
            <a:endParaRPr lang="en-US"/>
          </a:p>
        </p:txBody>
      </p:sp>
      <p:sp>
        <p:nvSpPr>
          <p:cNvPr id="17" name="Shape 15"/>
          <p:cNvSpPr/>
          <p:nvPr/>
        </p:nvSpPr>
        <p:spPr>
          <a:xfrm>
            <a:off x="7196900" y="1921547"/>
            <a:ext cx="640080" cy="640080"/>
          </a:xfrm>
          <a:prstGeom prst="ellipse">
            <a:avLst/>
          </a:prstGeom>
          <a:solidFill>
            <a:srgbClr val="8B0000"/>
          </a:solidFill>
          <a:ln/>
        </p:spPr>
        <p:txBody>
          <a:bodyPr/>
          <a:lstStyle/>
          <a:p>
            <a:endParaRPr lang="en-US"/>
          </a:p>
        </p:txBody>
      </p:sp>
      <p:sp>
        <p:nvSpPr>
          <p:cNvPr id="18" name="Text 16"/>
          <p:cNvSpPr/>
          <p:nvPr/>
        </p:nvSpPr>
        <p:spPr>
          <a:xfrm>
            <a:off x="7196900" y="1921547"/>
            <a:ext cx="640080" cy="640080"/>
          </a:xfrm>
          <a:prstGeom prst="rect">
            <a:avLst/>
          </a:prstGeom>
          <a:noFill/>
          <a:ln/>
        </p:spPr>
        <p:txBody>
          <a:bodyPr wrap="square" rtlCol="0" anchor="ctr"/>
          <a:lstStyle/>
          <a:p>
            <a:pPr marL="0" indent="0" algn="ctr">
              <a:buNone/>
            </a:pPr>
            <a:r>
              <a:rPr lang="en-US" sz="2600" b="1" dirty="0">
                <a:solidFill>
                  <a:srgbClr val="FFFFFF"/>
                </a:solidFill>
                <a:latin typeface="Arial" pitchFamily="34" charset="0"/>
                <a:ea typeface="Arial" pitchFamily="34" charset="-122"/>
                <a:cs typeface="Arial" pitchFamily="34" charset="-120"/>
              </a:rPr>
              <a:t>3</a:t>
            </a:r>
            <a:endParaRPr lang="en-US" sz="2600" dirty="0"/>
          </a:p>
        </p:txBody>
      </p:sp>
      <p:sp>
        <p:nvSpPr>
          <p:cNvPr id="19" name="Text 17"/>
          <p:cNvSpPr/>
          <p:nvPr/>
        </p:nvSpPr>
        <p:spPr>
          <a:xfrm>
            <a:off x="6397600" y="2717075"/>
            <a:ext cx="2238680" cy="685800"/>
          </a:xfrm>
          <a:prstGeom prst="rect">
            <a:avLst/>
          </a:prstGeom>
          <a:noFill/>
          <a:ln/>
        </p:spPr>
        <p:txBody>
          <a:bodyPr wrap="square" rtlCol="0" anchor="t"/>
          <a:lstStyle/>
          <a:p>
            <a:pPr marL="0" indent="0" algn="ctr">
              <a:buNone/>
            </a:pPr>
            <a:r>
              <a:rPr lang="en-US" sz="1800" b="1" dirty="0">
                <a:solidFill>
                  <a:srgbClr val="8B0000"/>
                </a:solidFill>
                <a:latin typeface="Arial" pitchFamily="34" charset="0"/>
                <a:ea typeface="Arial" pitchFamily="34" charset="-122"/>
                <a:cs typeface="Arial" pitchFamily="34" charset="-120"/>
              </a:rPr>
              <a:t>Integration</a:t>
            </a:r>
            <a:endParaRPr lang="en-US" sz="1800" dirty="0"/>
          </a:p>
        </p:txBody>
      </p:sp>
      <p:sp>
        <p:nvSpPr>
          <p:cNvPr id="20" name="Text 18"/>
          <p:cNvSpPr/>
          <p:nvPr/>
        </p:nvSpPr>
        <p:spPr>
          <a:xfrm>
            <a:off x="6351879" y="3356502"/>
            <a:ext cx="2384984" cy="1234440"/>
          </a:xfrm>
          <a:prstGeom prst="rect">
            <a:avLst/>
          </a:prstGeom>
          <a:noFill/>
          <a:ln/>
        </p:spPr>
        <p:txBody>
          <a:bodyPr wrap="square" rtlCol="0" anchor="t"/>
          <a:lstStyle/>
          <a:p>
            <a:pPr marL="0" indent="0" algn="ctr">
              <a:lnSpc>
                <a:spcPct val="103000"/>
              </a:lnSpc>
              <a:buNone/>
            </a:pPr>
            <a:r>
              <a:rPr lang="en-US" sz="1600" dirty="0">
                <a:solidFill>
                  <a:srgbClr val="1F1F1F"/>
                </a:solidFill>
                <a:latin typeface="Arial" pitchFamily="34" charset="0"/>
                <a:ea typeface="Arial" pitchFamily="34" charset="-122"/>
                <a:cs typeface="Arial" pitchFamily="34" charset="-120"/>
              </a:rPr>
              <a:t>Semantic features merged with structured injury variables — age, sex, incident type, prior DHS involvement, county.</a:t>
            </a:r>
            <a:endParaRPr lang="en-US" sz="1600" dirty="0"/>
          </a:p>
        </p:txBody>
      </p:sp>
      <p:sp>
        <p:nvSpPr>
          <p:cNvPr id="21" name="Text 19"/>
          <p:cNvSpPr/>
          <p:nvPr/>
        </p:nvSpPr>
        <p:spPr>
          <a:xfrm>
            <a:off x="8819159" y="2945675"/>
            <a:ext cx="237744" cy="548640"/>
          </a:xfrm>
          <a:prstGeom prst="rect">
            <a:avLst/>
          </a:prstGeom>
          <a:noFill/>
          <a:ln/>
        </p:spPr>
        <p:txBody>
          <a:bodyPr wrap="square" rtlCol="0" anchor="ctr"/>
          <a:lstStyle/>
          <a:p>
            <a:pPr marL="0" indent="0" algn="ctr">
              <a:buNone/>
            </a:pPr>
            <a:r>
              <a:rPr lang="en-US" sz="2400" b="1" dirty="0">
                <a:solidFill>
                  <a:srgbClr val="C8102E"/>
                </a:solidFill>
                <a:latin typeface="Arial" pitchFamily="34" charset="0"/>
                <a:ea typeface="Arial" pitchFamily="34" charset="-122"/>
                <a:cs typeface="Arial" pitchFamily="34" charset="-120"/>
              </a:rPr>
              <a:t>→</a:t>
            </a:r>
            <a:endParaRPr lang="en-US" sz="2400" dirty="0"/>
          </a:p>
        </p:txBody>
      </p:sp>
      <p:sp>
        <p:nvSpPr>
          <p:cNvPr id="22" name="Shape 20"/>
          <p:cNvSpPr/>
          <p:nvPr/>
        </p:nvSpPr>
        <p:spPr>
          <a:xfrm>
            <a:off x="9075191" y="1828800"/>
            <a:ext cx="2567864" cy="3108960"/>
          </a:xfrm>
          <a:prstGeom prst="roundRect">
            <a:avLst>
              <a:gd name="adj" fmla="val 2137"/>
            </a:avLst>
          </a:prstGeom>
          <a:solidFill>
            <a:srgbClr val="F3F1F1"/>
          </a:solidFill>
          <a:ln w="12700">
            <a:solidFill>
              <a:srgbClr val="E0D5D5"/>
            </a:solidFill>
            <a:prstDash val="solid"/>
          </a:ln>
        </p:spPr>
        <p:txBody>
          <a:bodyPr/>
          <a:lstStyle/>
          <a:p>
            <a:endParaRPr lang="en-US"/>
          </a:p>
        </p:txBody>
      </p:sp>
      <p:sp>
        <p:nvSpPr>
          <p:cNvPr id="23" name="Shape 21"/>
          <p:cNvSpPr/>
          <p:nvPr/>
        </p:nvSpPr>
        <p:spPr>
          <a:xfrm>
            <a:off x="10039083" y="1921547"/>
            <a:ext cx="640080" cy="640080"/>
          </a:xfrm>
          <a:prstGeom prst="ellipse">
            <a:avLst/>
          </a:prstGeom>
          <a:solidFill>
            <a:srgbClr val="8B0000"/>
          </a:solidFill>
          <a:ln/>
        </p:spPr>
        <p:txBody>
          <a:bodyPr/>
          <a:lstStyle/>
          <a:p>
            <a:endParaRPr lang="en-US"/>
          </a:p>
        </p:txBody>
      </p:sp>
      <p:sp>
        <p:nvSpPr>
          <p:cNvPr id="24" name="Text 22"/>
          <p:cNvSpPr/>
          <p:nvPr/>
        </p:nvSpPr>
        <p:spPr>
          <a:xfrm>
            <a:off x="10039083" y="1921547"/>
            <a:ext cx="640080" cy="640080"/>
          </a:xfrm>
          <a:prstGeom prst="rect">
            <a:avLst/>
          </a:prstGeom>
          <a:noFill/>
          <a:ln/>
        </p:spPr>
        <p:txBody>
          <a:bodyPr wrap="square" rtlCol="0" anchor="ctr"/>
          <a:lstStyle/>
          <a:p>
            <a:pPr marL="0" indent="0" algn="ctr">
              <a:buNone/>
            </a:pPr>
            <a:r>
              <a:rPr lang="en-US" sz="2600" b="1" dirty="0">
                <a:solidFill>
                  <a:srgbClr val="FFFFFF"/>
                </a:solidFill>
                <a:latin typeface="Arial" pitchFamily="34" charset="0"/>
                <a:ea typeface="Arial" pitchFamily="34" charset="-122"/>
                <a:cs typeface="Arial" pitchFamily="34" charset="-120"/>
              </a:rPr>
              <a:t>4</a:t>
            </a:r>
            <a:endParaRPr lang="en-US" sz="2600" dirty="0"/>
          </a:p>
        </p:txBody>
      </p:sp>
      <p:sp>
        <p:nvSpPr>
          <p:cNvPr id="25" name="Text 23"/>
          <p:cNvSpPr/>
          <p:nvPr/>
        </p:nvSpPr>
        <p:spPr>
          <a:xfrm>
            <a:off x="9239783" y="2717075"/>
            <a:ext cx="2238680" cy="685800"/>
          </a:xfrm>
          <a:prstGeom prst="rect">
            <a:avLst/>
          </a:prstGeom>
          <a:noFill/>
          <a:ln/>
        </p:spPr>
        <p:txBody>
          <a:bodyPr wrap="square" rtlCol="0" anchor="t"/>
          <a:lstStyle/>
          <a:p>
            <a:pPr marL="0" indent="0" algn="ctr">
              <a:buNone/>
            </a:pPr>
            <a:r>
              <a:rPr lang="en-US" sz="1800" b="1" dirty="0">
                <a:solidFill>
                  <a:srgbClr val="8B0000"/>
                </a:solidFill>
                <a:latin typeface="Arial" pitchFamily="34" charset="0"/>
                <a:ea typeface="Arial" pitchFamily="34" charset="-122"/>
                <a:cs typeface="Arial" pitchFamily="34" charset="-120"/>
              </a:rPr>
              <a:t>Topic modeling (STM)</a:t>
            </a:r>
            <a:endParaRPr lang="en-US" sz="1800" dirty="0"/>
          </a:p>
        </p:txBody>
      </p:sp>
      <p:sp>
        <p:nvSpPr>
          <p:cNvPr id="26" name="Text 24"/>
          <p:cNvSpPr/>
          <p:nvPr/>
        </p:nvSpPr>
        <p:spPr>
          <a:xfrm>
            <a:off x="9191320" y="3402875"/>
            <a:ext cx="2421560" cy="1234440"/>
          </a:xfrm>
          <a:prstGeom prst="rect">
            <a:avLst/>
          </a:prstGeom>
          <a:noFill/>
          <a:ln/>
        </p:spPr>
        <p:txBody>
          <a:bodyPr wrap="square" rtlCol="0" anchor="t"/>
          <a:lstStyle/>
          <a:p>
            <a:pPr marL="0" indent="0" algn="ctr">
              <a:lnSpc>
                <a:spcPct val="103000"/>
              </a:lnSpc>
              <a:buNone/>
            </a:pPr>
            <a:r>
              <a:rPr lang="en-US" sz="1600" dirty="0">
                <a:solidFill>
                  <a:srgbClr val="1F1F1F"/>
                </a:solidFill>
                <a:latin typeface="Arial" pitchFamily="34" charset="0"/>
                <a:ea typeface="Arial" pitchFamily="34" charset="-122"/>
                <a:cs typeface="Arial" pitchFamily="34" charset="-120"/>
              </a:rPr>
              <a:t>Latent themes recovered with year (or ruling) as a covariate; labeled via FREX words and exemplar excerpts.</a:t>
            </a:r>
            <a:endParaRPr lang="en-US" sz="1600" dirty="0"/>
          </a:p>
        </p:txBody>
      </p:sp>
      <p:sp>
        <p:nvSpPr>
          <p:cNvPr id="27" name="Text 25"/>
          <p:cNvSpPr/>
          <p:nvPr/>
        </p:nvSpPr>
        <p:spPr>
          <a:xfrm>
            <a:off x="548640" y="5257799"/>
            <a:ext cx="11094415" cy="998003"/>
          </a:xfrm>
          <a:prstGeom prst="rect">
            <a:avLst/>
          </a:prstGeom>
          <a:noFill/>
          <a:ln/>
        </p:spPr>
        <p:txBody>
          <a:bodyPr wrap="square" rtlCol="0" anchor="t"/>
          <a:lstStyle/>
          <a:p>
            <a:r>
              <a:rPr lang="en-US" sz="2000" dirty="0">
                <a:solidFill>
                  <a:srgbClr val="5A5A5A"/>
                </a:solidFill>
                <a:latin typeface="Arial" pitchFamily="34" charset="0"/>
                <a:ea typeface="Arial" pitchFamily="34" charset="-122"/>
                <a:cs typeface="Arial" pitchFamily="34" charset="-120"/>
              </a:rPr>
              <a:t>Validity check: we cross-checked extraction fields against regular-expression extraction whenever both methods returned a value. FREX balances frequency + exclusivity to help us understand what makes a topic distinctive.</a:t>
            </a:r>
            <a:endParaRPr lang="en-US" sz="2000" dirty="0"/>
          </a:p>
        </p:txBody>
      </p:sp>
      <p:sp>
        <p:nvSpPr>
          <p:cNvPr id="28" name="Text 26"/>
          <p:cNvSpPr/>
          <p:nvPr/>
        </p:nvSpPr>
        <p:spPr>
          <a:xfrm>
            <a:off x="11612880" y="6255803"/>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11</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METHODOLOGY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Text Preprocessing &amp; Corpus</a:t>
            </a:r>
            <a:endParaRPr lang="en-US" sz="3000" dirty="0"/>
          </a:p>
        </p:txBody>
      </p:sp>
      <p:sp>
        <p:nvSpPr>
          <p:cNvPr id="4" name="Text 2"/>
          <p:cNvSpPr/>
          <p:nvPr/>
        </p:nvSpPr>
        <p:spPr>
          <a:xfrm>
            <a:off x="548640" y="1554480"/>
            <a:ext cx="11064240" cy="4023360"/>
          </a:xfrm>
          <a:prstGeom prst="rect">
            <a:avLst/>
          </a:prstGeom>
          <a:noFill/>
          <a:ln/>
        </p:spPr>
        <p:txBody>
          <a:bodyPr wrap="square" rtlCol="0" anchor="t"/>
          <a:lstStyle/>
          <a:p>
            <a:pPr marL="177800" indent="-177800">
              <a:spcAft>
                <a:spcPts val="1000"/>
              </a:spcAft>
              <a:buSzPct val="100000"/>
              <a:buChar char="•"/>
            </a:pPr>
            <a:r>
              <a:rPr lang="en-US" sz="2000" dirty="0">
                <a:solidFill>
                  <a:srgbClr val="1F1F1F"/>
                </a:solidFill>
                <a:latin typeface="Arial" pitchFamily="34" charset="0"/>
                <a:ea typeface="Arial" pitchFamily="34" charset="-122"/>
                <a:cs typeface="Arial" pitchFamily="34" charset="-120"/>
              </a:rPr>
              <a:t>This stage requires substantial cleaning and text pre-processing</a:t>
            </a:r>
          </a:p>
          <a:p>
            <a:pPr marL="635000" lvl="1" indent="-177800">
              <a:spcAft>
                <a:spcPts val="1000"/>
              </a:spcAft>
              <a:buSzPct val="100000"/>
              <a:buChar char="•"/>
            </a:pPr>
            <a:r>
              <a:rPr lang="en-US" dirty="0">
                <a:solidFill>
                  <a:srgbClr val="1F1F1F"/>
                </a:solidFill>
                <a:latin typeface="+mj-lt"/>
                <a:ea typeface="Arial" pitchFamily="34" charset="-122"/>
                <a:cs typeface="Arial" pitchFamily="34" charset="-120"/>
              </a:rPr>
              <a:t>Text lowercased; </a:t>
            </a:r>
            <a:r>
              <a:rPr lang="en-US" b="1" u="sng" dirty="0">
                <a:solidFill>
                  <a:srgbClr val="1F1F1F"/>
                </a:solidFill>
                <a:latin typeface="+mj-lt"/>
                <a:ea typeface="Arial" pitchFamily="34" charset="-122"/>
                <a:cs typeface="Arial" pitchFamily="34" charset="-120"/>
              </a:rPr>
              <a:t>punctuation, numbers</a:t>
            </a:r>
            <a:r>
              <a:rPr lang="en-US" dirty="0">
                <a:solidFill>
                  <a:srgbClr val="1F1F1F"/>
                </a:solidFill>
                <a:latin typeface="+mj-lt"/>
                <a:ea typeface="Arial" pitchFamily="34" charset="-122"/>
                <a:cs typeface="Arial" pitchFamily="34" charset="-120"/>
              </a:rPr>
              <a:t>, and standard English stop words removed (textProcessor, tidytext).</a:t>
            </a:r>
            <a:endParaRPr lang="en-US" dirty="0">
              <a:latin typeface="+mj-lt"/>
            </a:endParaRPr>
          </a:p>
          <a:p>
            <a:pPr marL="635000" lvl="1" indent="-177800">
              <a:spcAft>
                <a:spcPts val="1000"/>
              </a:spcAft>
              <a:buSzPct val="100000"/>
              <a:buChar char="•"/>
            </a:pPr>
            <a:r>
              <a:rPr lang="en-US" dirty="0">
                <a:solidFill>
                  <a:srgbClr val="1F1F1F"/>
                </a:solidFill>
                <a:latin typeface="+mj-lt"/>
                <a:ea typeface="Arial" pitchFamily="34" charset="-122"/>
                <a:cs typeface="Arial" pitchFamily="34" charset="-120"/>
              </a:rPr>
              <a:t>Domain </a:t>
            </a:r>
            <a:r>
              <a:rPr lang="en-US" b="1" u="sng" dirty="0">
                <a:solidFill>
                  <a:srgbClr val="1F1F1F"/>
                </a:solidFill>
                <a:latin typeface="+mj-lt"/>
                <a:ea typeface="Arial" pitchFamily="34" charset="-122"/>
                <a:cs typeface="Arial" pitchFamily="34" charset="-120"/>
              </a:rPr>
              <a:t>stop list </a:t>
            </a:r>
            <a:r>
              <a:rPr lang="en-US" dirty="0">
                <a:solidFill>
                  <a:srgbClr val="1F1F1F"/>
                </a:solidFill>
                <a:latin typeface="+mj-lt"/>
                <a:ea typeface="Arial" pitchFamily="34" charset="-122"/>
                <a:cs typeface="Arial" pitchFamily="34" charset="-120"/>
              </a:rPr>
              <a:t>removed administrative &amp; template terms (child, county, department, fatality, egregious) and near-universal role nouns (mother, father).</a:t>
            </a:r>
            <a:endParaRPr lang="en-US" dirty="0">
              <a:latin typeface="+mj-lt"/>
            </a:endParaRPr>
          </a:p>
          <a:p>
            <a:pPr marL="635000" lvl="1" indent="-177800">
              <a:spcAft>
                <a:spcPts val="1000"/>
              </a:spcAft>
              <a:buSzPct val="100000"/>
              <a:buChar char="•"/>
            </a:pPr>
            <a:r>
              <a:rPr lang="en-US" dirty="0">
                <a:solidFill>
                  <a:srgbClr val="1F1F1F"/>
                </a:solidFill>
                <a:latin typeface="+mj-lt"/>
                <a:ea typeface="Arial" pitchFamily="34" charset="-122"/>
                <a:cs typeface="Arial" pitchFamily="34" charset="-120"/>
              </a:rPr>
              <a:t>Retained </a:t>
            </a:r>
            <a:r>
              <a:rPr lang="en-US" b="1" u="sng" dirty="0">
                <a:solidFill>
                  <a:srgbClr val="1F1F1F"/>
                </a:solidFill>
                <a:latin typeface="+mj-lt"/>
                <a:ea typeface="Arial" pitchFamily="34" charset="-122"/>
                <a:cs typeface="Arial" pitchFamily="34" charset="-120"/>
              </a:rPr>
              <a:t>discriminating content </a:t>
            </a:r>
            <a:r>
              <a:rPr lang="en-US" dirty="0">
                <a:solidFill>
                  <a:srgbClr val="1F1F1F"/>
                </a:solidFill>
                <a:latin typeface="+mj-lt"/>
                <a:ea typeface="Arial" pitchFamily="34" charset="-122"/>
                <a:cs typeface="Arial" pitchFamily="34" charset="-120"/>
              </a:rPr>
              <a:t>words: domestic, violence, substance, custody, maternal, paternal.</a:t>
            </a:r>
            <a:endParaRPr lang="en-US" dirty="0">
              <a:latin typeface="+mj-lt"/>
            </a:endParaRPr>
          </a:p>
          <a:p>
            <a:pPr marL="635000" lvl="1" indent="-177800">
              <a:spcAft>
                <a:spcPts val="1000"/>
              </a:spcAft>
              <a:buSzPct val="100000"/>
              <a:buChar char="•"/>
            </a:pPr>
            <a:r>
              <a:rPr lang="en-US" b="1" u="sng" dirty="0">
                <a:solidFill>
                  <a:srgbClr val="1F1F1F"/>
                </a:solidFill>
                <a:latin typeface="+mj-lt"/>
                <a:ea typeface="Arial" pitchFamily="34" charset="-122"/>
                <a:cs typeface="Arial" pitchFamily="34" charset="-120"/>
              </a:rPr>
              <a:t>Bigrams/trigrams </a:t>
            </a:r>
            <a:r>
              <a:rPr lang="en-US" dirty="0">
                <a:solidFill>
                  <a:srgbClr val="1F1F1F"/>
                </a:solidFill>
                <a:latin typeface="+mj-lt"/>
                <a:ea typeface="Arial" pitchFamily="34" charset="-122"/>
                <a:cs typeface="Arial" pitchFamily="34" charset="-120"/>
              </a:rPr>
              <a:t>keep words together to ensure context (e.g., head injury, strangulation injury). </a:t>
            </a:r>
            <a:endParaRPr lang="en-US" dirty="0">
              <a:latin typeface="+mj-lt"/>
            </a:endParaRPr>
          </a:p>
        </p:txBody>
      </p:sp>
      <p:sp>
        <p:nvSpPr>
          <p:cNvPr id="8" name="Text 5"/>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13</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METHODOLOGY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Structured Topic Modeling</a:t>
            </a:r>
            <a:endParaRPr lang="en-US" sz="3000" dirty="0"/>
          </a:p>
        </p:txBody>
      </p:sp>
      <p:sp>
        <p:nvSpPr>
          <p:cNvPr id="4" name="Text 2"/>
          <p:cNvSpPr/>
          <p:nvPr/>
        </p:nvSpPr>
        <p:spPr>
          <a:xfrm>
            <a:off x="548640" y="1554480"/>
            <a:ext cx="5486400" cy="365760"/>
          </a:xfrm>
          <a:prstGeom prst="rect">
            <a:avLst/>
          </a:prstGeom>
          <a:noFill/>
          <a:ln/>
        </p:spPr>
        <p:txBody>
          <a:bodyPr wrap="square" rtlCol="0" anchor="ctr"/>
          <a:lstStyle/>
          <a:p>
            <a:pPr marL="0" indent="0">
              <a:buNone/>
            </a:pPr>
            <a:r>
              <a:rPr lang="en-US" sz="2000" b="1" dirty="0">
                <a:solidFill>
                  <a:srgbClr val="C8102E"/>
                </a:solidFill>
                <a:latin typeface="Arial" pitchFamily="34" charset="0"/>
                <a:ea typeface="Arial" pitchFamily="34" charset="-122"/>
                <a:cs typeface="Arial" pitchFamily="34" charset="-120"/>
              </a:rPr>
              <a:t>Model</a:t>
            </a:r>
            <a:endParaRPr lang="en-US" sz="2000" dirty="0"/>
          </a:p>
        </p:txBody>
      </p:sp>
      <p:sp>
        <p:nvSpPr>
          <p:cNvPr id="5" name="Text 3"/>
          <p:cNvSpPr/>
          <p:nvPr/>
        </p:nvSpPr>
        <p:spPr>
          <a:xfrm>
            <a:off x="548640" y="1965960"/>
            <a:ext cx="5486400" cy="2926080"/>
          </a:xfrm>
          <a:prstGeom prst="rect">
            <a:avLst/>
          </a:prstGeom>
          <a:noFill/>
          <a:ln/>
        </p:spPr>
        <p:txBody>
          <a:bodyPr wrap="square" rtlCol="0" anchor="t"/>
          <a:lstStyle/>
          <a:p>
            <a:pPr marL="177800" indent="-177800">
              <a:spcAft>
                <a:spcPts val="1200"/>
              </a:spcAft>
              <a:buSzPct val="100000"/>
              <a:buChar char="•"/>
            </a:pPr>
            <a:r>
              <a:rPr lang="en-US" sz="1700" dirty="0">
                <a:solidFill>
                  <a:srgbClr val="1F1F1F"/>
                </a:solidFill>
                <a:latin typeface="Arial" pitchFamily="34" charset="0"/>
                <a:ea typeface="Arial" pitchFamily="34" charset="-122"/>
                <a:cs typeface="Arial" pitchFamily="34" charset="-120"/>
              </a:rPr>
              <a:t>Fields modeled separately; each narrative is a mixture of topics, preserving how strongly each appears per case.</a:t>
            </a:r>
            <a:endParaRPr lang="en-US" sz="1700" dirty="0"/>
          </a:p>
          <a:p>
            <a:pPr marL="177800" indent="-177800">
              <a:spcAft>
                <a:spcPts val="1200"/>
              </a:spcAft>
              <a:buSzPct val="100000"/>
              <a:buChar char="•"/>
            </a:pPr>
            <a:r>
              <a:rPr lang="en-US" sz="1700" dirty="0">
                <a:solidFill>
                  <a:srgbClr val="1F1F1F"/>
                </a:solidFill>
                <a:latin typeface="Arial" pitchFamily="34" charset="0"/>
                <a:ea typeface="Arial" pitchFamily="34" charset="-122"/>
                <a:cs typeface="Arial" pitchFamily="34" charset="-120"/>
              </a:rPr>
              <a:t>Incident year (Study 1) or judicial ruling (Study 2) included as a prevalence covariate.</a:t>
            </a:r>
            <a:endParaRPr lang="en-US" sz="1700" dirty="0"/>
          </a:p>
          <a:p>
            <a:pPr marL="177800" indent="-177800">
              <a:spcAft>
                <a:spcPts val="1200"/>
              </a:spcAft>
              <a:buSzPct val="100000"/>
              <a:buChar char="•"/>
            </a:pPr>
            <a:r>
              <a:rPr lang="en-US" sz="1700" dirty="0">
                <a:solidFill>
                  <a:srgbClr val="1F1F1F"/>
                </a:solidFill>
                <a:latin typeface="Arial" pitchFamily="34" charset="0"/>
                <a:ea typeface="Arial" pitchFamily="34" charset="-122"/>
                <a:cs typeface="Arial" pitchFamily="34" charset="-120"/>
              </a:rPr>
              <a:t>Topics characterized by highest-probability and FREX words — balancing frequency and exclusivity.</a:t>
            </a:r>
            <a:endParaRPr lang="en-US" sz="1700" dirty="0"/>
          </a:p>
        </p:txBody>
      </p:sp>
      <p:sp>
        <p:nvSpPr>
          <p:cNvPr id="6" name="Text 4"/>
          <p:cNvSpPr/>
          <p:nvPr/>
        </p:nvSpPr>
        <p:spPr>
          <a:xfrm>
            <a:off x="6492240" y="1554480"/>
            <a:ext cx="5150815" cy="365760"/>
          </a:xfrm>
          <a:prstGeom prst="rect">
            <a:avLst/>
          </a:prstGeom>
          <a:noFill/>
          <a:ln/>
        </p:spPr>
        <p:txBody>
          <a:bodyPr wrap="square" rtlCol="0" anchor="ctr"/>
          <a:lstStyle/>
          <a:p>
            <a:pPr marL="0" indent="0">
              <a:buNone/>
            </a:pPr>
            <a:r>
              <a:rPr lang="en-US" sz="2000" b="1" dirty="0">
                <a:solidFill>
                  <a:srgbClr val="C8102E"/>
                </a:solidFill>
                <a:latin typeface="Arial" pitchFamily="34" charset="0"/>
                <a:ea typeface="Arial" pitchFamily="34" charset="-122"/>
                <a:cs typeface="Arial" pitchFamily="34" charset="-120"/>
              </a:rPr>
              <a:t>Interpretation</a:t>
            </a:r>
            <a:endParaRPr lang="en-US" sz="2000" dirty="0"/>
          </a:p>
        </p:txBody>
      </p:sp>
      <p:sp>
        <p:nvSpPr>
          <p:cNvPr id="7" name="Text 5"/>
          <p:cNvSpPr/>
          <p:nvPr/>
        </p:nvSpPr>
        <p:spPr>
          <a:xfrm>
            <a:off x="6492240" y="1965960"/>
            <a:ext cx="5150815" cy="2926080"/>
          </a:xfrm>
          <a:prstGeom prst="rect">
            <a:avLst/>
          </a:prstGeom>
          <a:noFill/>
          <a:ln/>
        </p:spPr>
        <p:txBody>
          <a:bodyPr wrap="square" rtlCol="0" anchor="t"/>
          <a:lstStyle/>
          <a:p>
            <a:pPr marL="177800" indent="-177800">
              <a:spcAft>
                <a:spcPts val="1200"/>
              </a:spcAft>
              <a:buSzPct val="100000"/>
              <a:buChar char="•"/>
            </a:pPr>
            <a:r>
              <a:rPr lang="en-US" sz="1700" dirty="0">
                <a:solidFill>
                  <a:srgbClr val="1F1F1F"/>
                </a:solidFill>
                <a:latin typeface="Arial" pitchFamily="34" charset="0"/>
                <a:ea typeface="Arial" pitchFamily="34" charset="-122"/>
                <a:cs typeface="Arial" pitchFamily="34" charset="-120"/>
              </a:rPr>
              <a:t>STM tests whether topic prevalence differs by covariate — e.g., injury-mechanism topics by legal outcome.</a:t>
            </a:r>
            <a:endParaRPr lang="en-US" sz="1700" dirty="0"/>
          </a:p>
        </p:txBody>
      </p:sp>
      <p:sp>
        <p:nvSpPr>
          <p:cNvPr id="8" name="Shape 6"/>
          <p:cNvSpPr/>
          <p:nvPr/>
        </p:nvSpPr>
        <p:spPr>
          <a:xfrm>
            <a:off x="548640" y="5257800"/>
            <a:ext cx="11094415" cy="868680"/>
          </a:xfrm>
          <a:prstGeom prst="roundRect">
            <a:avLst>
              <a:gd name="adj" fmla="val 6316"/>
            </a:avLst>
          </a:prstGeom>
          <a:solidFill>
            <a:srgbClr val="8B0000"/>
          </a:solidFill>
          <a:ln/>
        </p:spPr>
        <p:txBody>
          <a:bodyPr/>
          <a:lstStyle/>
          <a:p>
            <a:endParaRPr lang="en-US"/>
          </a:p>
        </p:txBody>
      </p:sp>
      <p:sp>
        <p:nvSpPr>
          <p:cNvPr id="9" name="Text 7"/>
          <p:cNvSpPr/>
          <p:nvPr/>
        </p:nvSpPr>
        <p:spPr>
          <a:xfrm>
            <a:off x="777240" y="5257800"/>
            <a:ext cx="10637215" cy="868680"/>
          </a:xfrm>
          <a:prstGeom prst="rect">
            <a:avLst/>
          </a:prstGeom>
          <a:noFill/>
          <a:ln/>
        </p:spPr>
        <p:txBody>
          <a:bodyPr wrap="square"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STM recovers recurring patterns in narrative text while preserving variation in how strongly each topic appears across individual cases.</a:t>
            </a:r>
            <a:endParaRPr lang="en-US" sz="1700" dirty="0"/>
          </a:p>
        </p:txBody>
      </p:sp>
      <p:sp>
        <p:nvSpPr>
          <p:cNvPr id="10" name="Text 8"/>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14</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METHODOLOGY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Model Selection &amp; Validation</a:t>
            </a:r>
            <a:endParaRPr lang="en-US" sz="3000" dirty="0"/>
          </a:p>
        </p:txBody>
      </p:sp>
      <p:sp>
        <p:nvSpPr>
          <p:cNvPr id="4" name="Text 2"/>
          <p:cNvSpPr/>
          <p:nvPr/>
        </p:nvSpPr>
        <p:spPr>
          <a:xfrm>
            <a:off x="548640" y="1481328"/>
            <a:ext cx="11094415" cy="502920"/>
          </a:xfrm>
          <a:prstGeom prst="rect">
            <a:avLst/>
          </a:prstGeom>
          <a:noFill/>
          <a:ln/>
        </p:spPr>
        <p:txBody>
          <a:bodyPr wrap="square" rtlCol="0" anchor="t"/>
          <a:lstStyle/>
          <a:p>
            <a:pPr marL="0" indent="0">
              <a:buNone/>
            </a:pPr>
            <a:r>
              <a:rPr lang="en-US" sz="1700" dirty="0">
                <a:solidFill>
                  <a:srgbClr val="1F1F1F"/>
                </a:solidFill>
                <a:latin typeface="Arial" pitchFamily="34" charset="0"/>
                <a:ea typeface="Arial" pitchFamily="34" charset="-122"/>
                <a:cs typeface="Arial" pitchFamily="34" charset="-120"/>
              </a:rPr>
              <a:t>searchK evaluated K = 3–15 for every field, judging four diagnostics simultaneously (Weston et al., 2023):</a:t>
            </a:r>
            <a:endParaRPr lang="en-US" sz="1700" dirty="0"/>
          </a:p>
        </p:txBody>
      </p:sp>
      <p:sp>
        <p:nvSpPr>
          <p:cNvPr id="5" name="Shape 3"/>
          <p:cNvSpPr/>
          <p:nvPr/>
        </p:nvSpPr>
        <p:spPr>
          <a:xfrm>
            <a:off x="548640" y="2103120"/>
            <a:ext cx="2567864" cy="1417320"/>
          </a:xfrm>
          <a:prstGeom prst="roundRect">
            <a:avLst>
              <a:gd name="adj" fmla="val 3871"/>
            </a:avLst>
          </a:prstGeom>
          <a:solidFill>
            <a:srgbClr val="F3F1F1"/>
          </a:solidFill>
          <a:ln w="12700">
            <a:solidFill>
              <a:srgbClr val="E0D5D5"/>
            </a:solidFill>
            <a:prstDash val="solid"/>
          </a:ln>
        </p:spPr>
        <p:txBody>
          <a:bodyPr/>
          <a:lstStyle/>
          <a:p>
            <a:endParaRPr lang="en-US"/>
          </a:p>
        </p:txBody>
      </p:sp>
      <p:sp>
        <p:nvSpPr>
          <p:cNvPr id="6" name="Text 4"/>
          <p:cNvSpPr/>
          <p:nvPr/>
        </p:nvSpPr>
        <p:spPr>
          <a:xfrm>
            <a:off x="685800" y="2267712"/>
            <a:ext cx="2293544" cy="640080"/>
          </a:xfrm>
          <a:prstGeom prst="rect">
            <a:avLst/>
          </a:prstGeom>
          <a:noFill/>
          <a:ln/>
        </p:spPr>
        <p:txBody>
          <a:bodyPr wrap="square" rtlCol="0" anchor="t"/>
          <a:lstStyle/>
          <a:p>
            <a:pPr marL="0" indent="0" algn="ctr">
              <a:buNone/>
            </a:pPr>
            <a:r>
              <a:rPr lang="en-US" sz="1700" b="1" dirty="0">
                <a:solidFill>
                  <a:srgbClr val="8B0000"/>
                </a:solidFill>
                <a:latin typeface="Arial" pitchFamily="34" charset="0"/>
                <a:ea typeface="Arial" pitchFamily="34" charset="-122"/>
                <a:cs typeface="Arial" pitchFamily="34" charset="-120"/>
              </a:rPr>
              <a:t>Exclusivity</a:t>
            </a:r>
            <a:endParaRPr lang="en-US" sz="1700" dirty="0"/>
          </a:p>
        </p:txBody>
      </p:sp>
      <p:sp>
        <p:nvSpPr>
          <p:cNvPr id="7" name="Text 5"/>
          <p:cNvSpPr/>
          <p:nvPr/>
        </p:nvSpPr>
        <p:spPr>
          <a:xfrm>
            <a:off x="685800" y="2610651"/>
            <a:ext cx="2293544" cy="640080"/>
          </a:xfrm>
          <a:prstGeom prst="rect">
            <a:avLst/>
          </a:prstGeom>
          <a:noFill/>
          <a:ln/>
        </p:spPr>
        <p:txBody>
          <a:bodyPr wrap="square" rtlCol="0" anchor="t"/>
          <a:lstStyle/>
          <a:p>
            <a:pPr marL="0" indent="0" algn="ctr">
              <a:lnSpc>
                <a:spcPct val="102000"/>
              </a:lnSpc>
              <a:buNone/>
            </a:pPr>
            <a:r>
              <a:rPr lang="en-US" sz="1600" dirty="0">
                <a:solidFill>
                  <a:srgbClr val="1F1F1F"/>
                </a:solidFill>
                <a:latin typeface="Arial" pitchFamily="34" charset="0"/>
                <a:ea typeface="Arial" pitchFamily="34" charset="-122"/>
                <a:cs typeface="Arial" pitchFamily="34" charset="-120"/>
              </a:rPr>
              <a:t>Are defining words unique to each topic?  ↑ higher</a:t>
            </a:r>
            <a:endParaRPr lang="en-US" sz="1600" dirty="0"/>
          </a:p>
        </p:txBody>
      </p:sp>
      <p:sp>
        <p:nvSpPr>
          <p:cNvPr id="8" name="Shape 6"/>
          <p:cNvSpPr/>
          <p:nvPr/>
        </p:nvSpPr>
        <p:spPr>
          <a:xfrm>
            <a:off x="3390824" y="2103120"/>
            <a:ext cx="2567864" cy="1417320"/>
          </a:xfrm>
          <a:prstGeom prst="roundRect">
            <a:avLst>
              <a:gd name="adj" fmla="val 3871"/>
            </a:avLst>
          </a:prstGeom>
          <a:solidFill>
            <a:srgbClr val="F3F1F1"/>
          </a:solidFill>
          <a:ln w="12700">
            <a:solidFill>
              <a:srgbClr val="E0D5D5"/>
            </a:solidFill>
            <a:prstDash val="solid"/>
          </a:ln>
        </p:spPr>
        <p:txBody>
          <a:bodyPr/>
          <a:lstStyle/>
          <a:p>
            <a:endParaRPr lang="en-US"/>
          </a:p>
        </p:txBody>
      </p:sp>
      <p:sp>
        <p:nvSpPr>
          <p:cNvPr id="9" name="Text 7"/>
          <p:cNvSpPr/>
          <p:nvPr/>
        </p:nvSpPr>
        <p:spPr>
          <a:xfrm>
            <a:off x="3527984" y="2267712"/>
            <a:ext cx="2293544" cy="640080"/>
          </a:xfrm>
          <a:prstGeom prst="rect">
            <a:avLst/>
          </a:prstGeom>
          <a:noFill/>
          <a:ln/>
        </p:spPr>
        <p:txBody>
          <a:bodyPr wrap="square" rtlCol="0" anchor="t"/>
          <a:lstStyle/>
          <a:p>
            <a:pPr marL="0" indent="0" algn="ctr">
              <a:buNone/>
            </a:pPr>
            <a:r>
              <a:rPr lang="en-US" sz="1700" b="1" dirty="0">
                <a:solidFill>
                  <a:srgbClr val="8B0000"/>
                </a:solidFill>
                <a:latin typeface="Arial" pitchFamily="34" charset="0"/>
                <a:ea typeface="Arial" pitchFamily="34" charset="-122"/>
                <a:cs typeface="Arial" pitchFamily="34" charset="-120"/>
              </a:rPr>
              <a:t>Semantic coherence</a:t>
            </a:r>
            <a:endParaRPr lang="en-US" sz="1700" dirty="0"/>
          </a:p>
        </p:txBody>
      </p:sp>
      <p:sp>
        <p:nvSpPr>
          <p:cNvPr id="10" name="Text 8"/>
          <p:cNvSpPr/>
          <p:nvPr/>
        </p:nvSpPr>
        <p:spPr>
          <a:xfrm>
            <a:off x="3527984" y="2610651"/>
            <a:ext cx="2293544" cy="640080"/>
          </a:xfrm>
          <a:prstGeom prst="rect">
            <a:avLst/>
          </a:prstGeom>
          <a:noFill/>
          <a:ln/>
        </p:spPr>
        <p:txBody>
          <a:bodyPr wrap="square" rtlCol="0" anchor="t"/>
          <a:lstStyle/>
          <a:p>
            <a:pPr marL="0" indent="0" algn="ctr">
              <a:lnSpc>
                <a:spcPct val="102000"/>
              </a:lnSpc>
              <a:buNone/>
            </a:pPr>
            <a:r>
              <a:rPr lang="en-US" sz="1600" dirty="0">
                <a:solidFill>
                  <a:srgbClr val="1F1F1F"/>
                </a:solidFill>
                <a:latin typeface="Arial" pitchFamily="34" charset="0"/>
                <a:ea typeface="Arial" pitchFamily="34" charset="-122"/>
                <a:cs typeface="Arial" pitchFamily="34" charset="-120"/>
              </a:rPr>
              <a:t>Do top words co-occur within documents?  ↑ higher</a:t>
            </a:r>
            <a:endParaRPr lang="en-US" sz="1600" dirty="0"/>
          </a:p>
        </p:txBody>
      </p:sp>
      <p:sp>
        <p:nvSpPr>
          <p:cNvPr id="11" name="Shape 9"/>
          <p:cNvSpPr/>
          <p:nvPr/>
        </p:nvSpPr>
        <p:spPr>
          <a:xfrm>
            <a:off x="6233008" y="2103120"/>
            <a:ext cx="2567864" cy="1417320"/>
          </a:xfrm>
          <a:prstGeom prst="roundRect">
            <a:avLst>
              <a:gd name="adj" fmla="val 3871"/>
            </a:avLst>
          </a:prstGeom>
          <a:solidFill>
            <a:srgbClr val="F3F1F1"/>
          </a:solidFill>
          <a:ln w="12700">
            <a:solidFill>
              <a:srgbClr val="E0D5D5"/>
            </a:solidFill>
            <a:prstDash val="solid"/>
          </a:ln>
        </p:spPr>
        <p:txBody>
          <a:bodyPr/>
          <a:lstStyle/>
          <a:p>
            <a:endParaRPr lang="en-US"/>
          </a:p>
        </p:txBody>
      </p:sp>
      <p:sp>
        <p:nvSpPr>
          <p:cNvPr id="12" name="Text 10"/>
          <p:cNvSpPr/>
          <p:nvPr/>
        </p:nvSpPr>
        <p:spPr>
          <a:xfrm>
            <a:off x="6189465" y="2267712"/>
            <a:ext cx="2705024" cy="640080"/>
          </a:xfrm>
          <a:prstGeom prst="rect">
            <a:avLst/>
          </a:prstGeom>
          <a:noFill/>
          <a:ln/>
        </p:spPr>
        <p:txBody>
          <a:bodyPr wrap="square" rtlCol="0" anchor="t"/>
          <a:lstStyle/>
          <a:p>
            <a:pPr marL="0" indent="0" algn="ctr">
              <a:buNone/>
            </a:pPr>
            <a:r>
              <a:rPr lang="en-US" sz="1700" b="1" dirty="0">
                <a:solidFill>
                  <a:srgbClr val="8B0000"/>
                </a:solidFill>
                <a:latin typeface="Arial" pitchFamily="34" charset="0"/>
                <a:ea typeface="Arial" pitchFamily="34" charset="-122"/>
                <a:cs typeface="Arial" pitchFamily="34" charset="-120"/>
              </a:rPr>
              <a:t>Variational lower bound</a:t>
            </a:r>
            <a:endParaRPr lang="en-US" sz="1700" dirty="0"/>
          </a:p>
        </p:txBody>
      </p:sp>
      <p:sp>
        <p:nvSpPr>
          <p:cNvPr id="13" name="Text 11"/>
          <p:cNvSpPr/>
          <p:nvPr/>
        </p:nvSpPr>
        <p:spPr>
          <a:xfrm>
            <a:off x="6370168" y="2631295"/>
            <a:ext cx="2293544" cy="640080"/>
          </a:xfrm>
          <a:prstGeom prst="rect">
            <a:avLst/>
          </a:prstGeom>
          <a:noFill/>
          <a:ln/>
        </p:spPr>
        <p:txBody>
          <a:bodyPr wrap="square" rtlCol="0" anchor="t"/>
          <a:lstStyle/>
          <a:p>
            <a:pPr marL="0" indent="0" algn="ctr">
              <a:lnSpc>
                <a:spcPct val="102000"/>
              </a:lnSpc>
              <a:buNone/>
            </a:pPr>
            <a:r>
              <a:rPr lang="en-US" sz="1600" dirty="0">
                <a:solidFill>
                  <a:srgbClr val="1F1F1F"/>
                </a:solidFill>
                <a:latin typeface="Arial" pitchFamily="34" charset="0"/>
                <a:ea typeface="Arial" pitchFamily="34" charset="-122"/>
                <a:cs typeface="Arial" pitchFamily="34" charset="-120"/>
              </a:rPr>
              <a:t>Overall model fit  ↑ higher</a:t>
            </a:r>
            <a:endParaRPr lang="en-US" sz="1600" dirty="0"/>
          </a:p>
        </p:txBody>
      </p:sp>
      <p:sp>
        <p:nvSpPr>
          <p:cNvPr id="14" name="Shape 12"/>
          <p:cNvSpPr/>
          <p:nvPr/>
        </p:nvSpPr>
        <p:spPr>
          <a:xfrm>
            <a:off x="9075191" y="2103120"/>
            <a:ext cx="2567864" cy="1417320"/>
          </a:xfrm>
          <a:prstGeom prst="roundRect">
            <a:avLst>
              <a:gd name="adj" fmla="val 3871"/>
            </a:avLst>
          </a:prstGeom>
          <a:solidFill>
            <a:srgbClr val="F3F1F1"/>
          </a:solidFill>
          <a:ln w="12700">
            <a:solidFill>
              <a:srgbClr val="E0D5D5"/>
            </a:solidFill>
            <a:prstDash val="solid"/>
          </a:ln>
        </p:spPr>
        <p:txBody>
          <a:bodyPr/>
          <a:lstStyle/>
          <a:p>
            <a:endParaRPr lang="en-US"/>
          </a:p>
        </p:txBody>
      </p:sp>
      <p:sp>
        <p:nvSpPr>
          <p:cNvPr id="15" name="Text 13"/>
          <p:cNvSpPr/>
          <p:nvPr/>
        </p:nvSpPr>
        <p:spPr>
          <a:xfrm>
            <a:off x="9212351" y="2267712"/>
            <a:ext cx="2293544" cy="640080"/>
          </a:xfrm>
          <a:prstGeom prst="rect">
            <a:avLst/>
          </a:prstGeom>
          <a:noFill/>
          <a:ln/>
        </p:spPr>
        <p:txBody>
          <a:bodyPr wrap="square" rtlCol="0" anchor="t"/>
          <a:lstStyle/>
          <a:p>
            <a:pPr marL="0" indent="0" algn="ctr">
              <a:buNone/>
            </a:pPr>
            <a:r>
              <a:rPr lang="en-US" sz="1700" b="1" dirty="0">
                <a:solidFill>
                  <a:srgbClr val="8B0000"/>
                </a:solidFill>
                <a:latin typeface="Arial" pitchFamily="34" charset="0"/>
                <a:ea typeface="Arial" pitchFamily="34" charset="-122"/>
                <a:cs typeface="Arial" pitchFamily="34" charset="-120"/>
              </a:rPr>
              <a:t>Residual dispersion</a:t>
            </a:r>
            <a:endParaRPr lang="en-US" sz="1700" dirty="0"/>
          </a:p>
        </p:txBody>
      </p:sp>
      <p:sp>
        <p:nvSpPr>
          <p:cNvPr id="16" name="Text 14"/>
          <p:cNvSpPr/>
          <p:nvPr/>
        </p:nvSpPr>
        <p:spPr>
          <a:xfrm>
            <a:off x="9212350" y="2610651"/>
            <a:ext cx="2293544" cy="640080"/>
          </a:xfrm>
          <a:prstGeom prst="rect">
            <a:avLst/>
          </a:prstGeom>
          <a:noFill/>
          <a:ln/>
        </p:spPr>
        <p:txBody>
          <a:bodyPr wrap="square" rtlCol="0" anchor="t"/>
          <a:lstStyle/>
          <a:p>
            <a:pPr marL="0" indent="0" algn="ctr">
              <a:lnSpc>
                <a:spcPct val="102000"/>
              </a:lnSpc>
              <a:buNone/>
            </a:pPr>
            <a:r>
              <a:rPr lang="en-US" sz="1600" dirty="0">
                <a:solidFill>
                  <a:srgbClr val="1F1F1F"/>
                </a:solidFill>
                <a:latin typeface="Arial" pitchFamily="34" charset="0"/>
                <a:ea typeface="Arial" pitchFamily="34" charset="-122"/>
                <a:cs typeface="Arial" pitchFamily="34" charset="-120"/>
              </a:rPr>
              <a:t>Unexplained structure  ↓ lower</a:t>
            </a:r>
            <a:endParaRPr lang="en-US" sz="1600" dirty="0"/>
          </a:p>
        </p:txBody>
      </p:sp>
      <p:sp>
        <p:nvSpPr>
          <p:cNvPr id="17" name="Text 15"/>
          <p:cNvSpPr/>
          <p:nvPr/>
        </p:nvSpPr>
        <p:spPr>
          <a:xfrm>
            <a:off x="548792" y="3848548"/>
            <a:ext cx="11094415" cy="822960"/>
          </a:xfrm>
          <a:prstGeom prst="rect">
            <a:avLst/>
          </a:prstGeom>
          <a:noFill/>
          <a:ln/>
        </p:spPr>
        <p:txBody>
          <a:bodyPr wrap="square" rtlCol="0" anchor="t"/>
          <a:lstStyle/>
          <a:p>
            <a:pPr marL="0" indent="0">
              <a:lnSpc>
                <a:spcPct val="105000"/>
              </a:lnSpc>
              <a:buNone/>
            </a:pPr>
            <a:r>
              <a:rPr lang="en-US" sz="1700" b="1" dirty="0">
                <a:solidFill>
                  <a:srgbClr val="C8102E"/>
                </a:solidFill>
                <a:latin typeface="Arial" pitchFamily="34" charset="0"/>
                <a:ea typeface="Arial" pitchFamily="34" charset="-122"/>
                <a:cs typeface="Arial" pitchFamily="34" charset="-120"/>
              </a:rPr>
              <a:t>Selected solutions ranged from 13 to 15 topics. </a:t>
            </a:r>
            <a:r>
              <a:rPr lang="en-US" sz="1700" dirty="0">
                <a:solidFill>
                  <a:srgbClr val="1F1F1F"/>
                </a:solidFill>
                <a:latin typeface="Arial" pitchFamily="34" charset="0"/>
                <a:ea typeface="Arial" pitchFamily="34" charset="-122"/>
                <a:cs typeface="Arial" pitchFamily="34" charset="-120"/>
              </a:rPr>
              <a:t>Risk &amp; Contributing Factors K=14; Circumstances K=15; Injury Mechanism K=13; Long-Term Consequences K=14 — all stable across K solutions.</a:t>
            </a:r>
            <a:endParaRPr lang="en-US" sz="1700" dirty="0"/>
          </a:p>
        </p:txBody>
      </p:sp>
      <p:sp>
        <p:nvSpPr>
          <p:cNvPr id="18" name="Shape 16"/>
          <p:cNvSpPr/>
          <p:nvPr/>
        </p:nvSpPr>
        <p:spPr>
          <a:xfrm>
            <a:off x="548792" y="5032427"/>
            <a:ext cx="11094415" cy="1371600"/>
          </a:xfrm>
          <a:prstGeom prst="roundRect">
            <a:avLst>
              <a:gd name="adj" fmla="val 4000"/>
            </a:avLst>
          </a:prstGeom>
          <a:solidFill>
            <a:srgbClr val="8B0000"/>
          </a:solidFill>
          <a:ln/>
        </p:spPr>
        <p:txBody>
          <a:bodyPr/>
          <a:lstStyle/>
          <a:p>
            <a:endParaRPr lang="en-US"/>
          </a:p>
        </p:txBody>
      </p:sp>
      <p:sp>
        <p:nvSpPr>
          <p:cNvPr id="19" name="Text 17"/>
          <p:cNvSpPr/>
          <p:nvPr/>
        </p:nvSpPr>
        <p:spPr>
          <a:xfrm>
            <a:off x="777392" y="5142693"/>
            <a:ext cx="10637215" cy="365760"/>
          </a:xfrm>
          <a:prstGeom prst="rect">
            <a:avLst/>
          </a:prstGeom>
          <a:noFill/>
          <a:ln/>
        </p:spPr>
        <p:txBody>
          <a:bodyPr wrap="square" rtlCol="0" anchor="ctr"/>
          <a:lstStyle/>
          <a:p>
            <a:pPr marL="0" indent="0">
              <a:buNone/>
            </a:pPr>
            <a:r>
              <a:rPr lang="en-US" sz="1800" b="1" dirty="0">
                <a:solidFill>
                  <a:srgbClr val="FFD9DC"/>
                </a:solidFill>
                <a:latin typeface="Arial" pitchFamily="34" charset="0"/>
                <a:ea typeface="Arial" pitchFamily="34" charset="-122"/>
                <a:cs typeface="Arial" pitchFamily="34" charset="-120"/>
              </a:rPr>
              <a:t>Validation</a:t>
            </a:r>
            <a:endParaRPr lang="en-US" sz="1800" dirty="0"/>
          </a:p>
        </p:txBody>
      </p:sp>
      <p:sp>
        <p:nvSpPr>
          <p:cNvPr id="20" name="Text 18"/>
          <p:cNvSpPr/>
          <p:nvPr/>
        </p:nvSpPr>
        <p:spPr>
          <a:xfrm>
            <a:off x="777392" y="5492829"/>
            <a:ext cx="10637215" cy="777240"/>
          </a:xfrm>
          <a:prstGeom prst="rect">
            <a:avLst/>
          </a:prstGeom>
          <a:noFill/>
          <a:ln/>
        </p:spPr>
        <p:txBody>
          <a:bodyPr wrap="square" rtlCol="0" anchor="t"/>
          <a:lstStyle/>
          <a:p>
            <a:pPr marL="0" indent="0">
              <a:lnSpc>
                <a:spcPct val="105000"/>
              </a:lnSpc>
              <a:buNone/>
            </a:pPr>
            <a:r>
              <a:rPr lang="en-US" sz="1600" b="1" dirty="0">
                <a:solidFill>
                  <a:srgbClr val="FFFFFF"/>
                </a:solidFill>
                <a:latin typeface="Arial" pitchFamily="34" charset="0"/>
                <a:ea typeface="Arial" pitchFamily="34" charset="-122"/>
                <a:cs typeface="Arial" pitchFamily="34" charset="-120"/>
              </a:rPr>
              <a:t>Reliability — </a:t>
            </a:r>
            <a:r>
              <a:rPr lang="en-US" sz="1600" dirty="0">
                <a:solidFill>
                  <a:srgbClr val="FFE7E9"/>
                </a:solidFill>
                <a:latin typeface="Arial" pitchFamily="34" charset="0"/>
                <a:ea typeface="Arial" pitchFamily="34" charset="-122"/>
                <a:cs typeface="Arial" pitchFamily="34" charset="-120"/>
              </a:rPr>
              <a:t>GPT-4o-mini re-run 3× on 30 cases (temp 0.5); 6 of 9 fields ≥ 80%.   </a:t>
            </a:r>
            <a:r>
              <a:rPr lang="en-US" sz="1600" b="1" dirty="0">
                <a:solidFill>
                  <a:srgbClr val="FFFFFF"/>
                </a:solidFill>
                <a:latin typeface="Arial" pitchFamily="34" charset="0"/>
                <a:ea typeface="Arial" pitchFamily="34" charset="-122"/>
                <a:cs typeface="Arial" pitchFamily="34" charset="-120"/>
              </a:rPr>
              <a:t>Convergent validity — </a:t>
            </a:r>
            <a:r>
              <a:rPr lang="en-US" sz="1600" dirty="0">
                <a:solidFill>
                  <a:srgbClr val="FFE7E9"/>
                </a:solidFill>
                <a:latin typeface="Arial" pitchFamily="34" charset="0"/>
                <a:ea typeface="Arial" pitchFamily="34" charset="-122"/>
                <a:cs typeface="Arial" pitchFamily="34" charset="-120"/>
              </a:rPr>
              <a:t>independent BART zero-shot NLI across 12 consequence categories; strong GPT–BART agreement for most outcomes.</a:t>
            </a:r>
            <a:endParaRPr lang="en-US" sz="1600" dirty="0"/>
          </a:p>
        </p:txBody>
      </p:sp>
      <p:sp>
        <p:nvSpPr>
          <p:cNvPr id="21" name="Text 19"/>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15</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6">
    <p:bg>
      <p:bgPr>
        <a:solidFill>
          <a:srgbClr val="5A0A10"/>
        </a:solidFill>
        <a:effectLst/>
      </p:bgPr>
    </p:bg>
    <p:spTree>
      <p:nvGrpSpPr>
        <p:cNvPr id="1" name=""/>
        <p:cNvGrpSpPr/>
        <p:nvPr/>
      </p:nvGrpSpPr>
      <p:grpSpPr>
        <a:xfrm>
          <a:off x="0" y="0"/>
          <a:ext cx="0" cy="0"/>
          <a:chOff x="0" y="0"/>
          <a:chExt cx="0" cy="0"/>
        </a:xfrm>
      </p:grpSpPr>
      <p:sp>
        <p:nvSpPr>
          <p:cNvPr id="2" name="Text 0"/>
          <p:cNvSpPr/>
          <p:nvPr/>
        </p:nvSpPr>
        <p:spPr>
          <a:xfrm>
            <a:off x="548640" y="2468880"/>
            <a:ext cx="11094415" cy="365760"/>
          </a:xfrm>
          <a:prstGeom prst="rect">
            <a:avLst/>
          </a:prstGeom>
          <a:noFill/>
          <a:ln/>
        </p:spPr>
        <p:txBody>
          <a:bodyPr wrap="square" rtlCol="0" anchor="ctr"/>
          <a:lstStyle/>
          <a:p>
            <a:pPr marL="0" indent="0">
              <a:buNone/>
            </a:pPr>
            <a:r>
              <a:rPr lang="en-US" sz="1800" b="1" kern="0" spc="300" dirty="0">
                <a:solidFill>
                  <a:srgbClr val="E8A0A6"/>
                </a:solidFill>
                <a:latin typeface="Arial" pitchFamily="34" charset="0"/>
                <a:ea typeface="Arial" pitchFamily="34" charset="-122"/>
                <a:cs typeface="Arial" pitchFamily="34" charset="-120"/>
              </a:rPr>
              <a:t>STUDY 1 · RESULTS</a:t>
            </a:r>
            <a:endParaRPr lang="en-US" sz="1800" dirty="0"/>
          </a:p>
        </p:txBody>
      </p:sp>
      <p:sp>
        <p:nvSpPr>
          <p:cNvPr id="3" name="Text 1"/>
          <p:cNvSpPr/>
          <p:nvPr/>
        </p:nvSpPr>
        <p:spPr>
          <a:xfrm>
            <a:off x="548640" y="2834640"/>
            <a:ext cx="11094415" cy="1097280"/>
          </a:xfrm>
          <a:prstGeom prst="rect">
            <a:avLst/>
          </a:prstGeom>
          <a:noFill/>
          <a:ln/>
        </p:spPr>
        <p:txBody>
          <a:bodyPr wrap="square" rtlCol="0" anchor="t"/>
          <a:lstStyle/>
          <a:p>
            <a:pPr marL="0" indent="0">
              <a:buNone/>
            </a:pPr>
            <a:r>
              <a:rPr lang="en-US" sz="4000" b="1" dirty="0">
                <a:solidFill>
                  <a:srgbClr val="FFFFFF"/>
                </a:solidFill>
                <a:latin typeface="Arial" pitchFamily="34" charset="0"/>
                <a:ea typeface="Arial" pitchFamily="34" charset="-122"/>
                <a:cs typeface="Arial" pitchFamily="34" charset="-120"/>
              </a:rPr>
              <a:t>Colorado Child Fatality Reviews</a:t>
            </a:r>
            <a:endParaRPr lang="en-US" sz="4000" dirty="0"/>
          </a:p>
        </p:txBody>
      </p:sp>
      <p:sp>
        <p:nvSpPr>
          <p:cNvPr id="4" name="Text 2"/>
          <p:cNvSpPr/>
          <p:nvPr/>
        </p:nvSpPr>
        <p:spPr>
          <a:xfrm>
            <a:off x="548640" y="3886200"/>
            <a:ext cx="9997135" cy="914400"/>
          </a:xfrm>
          <a:prstGeom prst="rect">
            <a:avLst/>
          </a:prstGeom>
          <a:noFill/>
          <a:ln/>
        </p:spPr>
        <p:txBody>
          <a:bodyPr wrap="square" rtlCol="0" anchor="t"/>
          <a:lstStyle/>
          <a:p>
            <a:pPr marL="0" indent="0">
              <a:lnSpc>
                <a:spcPct val="110000"/>
              </a:lnSpc>
              <a:buNone/>
            </a:pPr>
            <a:r>
              <a:rPr lang="en-US" sz="1800" dirty="0">
                <a:solidFill>
                  <a:srgbClr val="F0D6D8"/>
                </a:solidFill>
                <a:latin typeface="Arial" pitchFamily="34" charset="0"/>
                <a:ea typeface="Arial" pitchFamily="34" charset="-122"/>
                <a:cs typeface="Arial" pitchFamily="34" charset="-120"/>
              </a:rPr>
              <a:t>What multidisciplinary death-review narratives reveal about the risk context and injury circumstances of severe and fatal child maltreatment.</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COLORADO CFRT, 2019–2025</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Sample Characteristics</a:t>
            </a:r>
            <a:endParaRPr lang="en-US" sz="3000" dirty="0"/>
          </a:p>
        </p:txBody>
      </p:sp>
      <p:graphicFrame>
        <p:nvGraphicFramePr>
          <p:cNvPr id="18" name="Table 0"/>
          <p:cNvGraphicFramePr>
            <a:graphicFrameLocks noGrp="1"/>
          </p:cNvGraphicFramePr>
          <p:nvPr>
            <p:extLst>
              <p:ext uri="{D42A27DB-BD31-4B8C-83A1-F6EECF244321}">
                <p14:modId xmlns:p14="http://schemas.microsoft.com/office/powerpoint/2010/main" val="627998031"/>
              </p:ext>
            </p:extLst>
          </p:nvPr>
        </p:nvGraphicFramePr>
        <p:xfrm>
          <a:off x="548640" y="1554480"/>
          <a:ext cx="5760720" cy="4200144"/>
        </p:xfrm>
        <a:graphic>
          <a:graphicData uri="http://schemas.openxmlformats.org/drawingml/2006/table">
            <a:tbl>
              <a:tblPr/>
              <a:tblGrid>
                <a:gridCol w="2743200">
                  <a:extLst>
                    <a:ext uri="{9D8B030D-6E8A-4147-A177-3AD203B41FA5}">
                      <a16:colId xmlns:a16="http://schemas.microsoft.com/office/drawing/2014/main" val="20000"/>
                    </a:ext>
                  </a:extLst>
                </a:gridCol>
                <a:gridCol w="1508760">
                  <a:extLst>
                    <a:ext uri="{9D8B030D-6E8A-4147-A177-3AD203B41FA5}">
                      <a16:colId xmlns:a16="http://schemas.microsoft.com/office/drawing/2014/main" val="20001"/>
                    </a:ext>
                  </a:extLst>
                </a:gridCol>
                <a:gridCol w="1508760">
                  <a:extLst>
                    <a:ext uri="{9D8B030D-6E8A-4147-A177-3AD203B41FA5}">
                      <a16:colId xmlns:a16="http://schemas.microsoft.com/office/drawing/2014/main" val="20002"/>
                    </a:ext>
                  </a:extLst>
                </a:gridCol>
              </a:tblGrid>
              <a:tr h="402336">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Characteristic</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Full (N=917)</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Subsample (N=223)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Male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503 (54.9%)</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123 (55.2%)</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Female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414 (45.1%)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100 (44.8%)</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Age, yrs: M (SD)</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0000">
                        <a:alpha val="32157"/>
                      </a:srgbClr>
                    </a:solidFill>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3.67 (4.82)</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0000">
                        <a:alpha val="32157"/>
                      </a:srgbClr>
                    </a:solidFill>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4.19 (4.81)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0000">
                        <a:alpha val="32157"/>
                      </a:srgbClr>
                    </a:solidFill>
                  </a:tcPr>
                </a:tc>
                <a:extLst>
                  <a:ext uri="{0D108BD9-81ED-4DB2-BD59-A6C34878D82A}">
                    <a16:rowId xmlns:a16="http://schemas.microsoft.com/office/drawing/2014/main" val="10003"/>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Age, yrs: Median</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1.17</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1.83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Fatal</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384 (41.9%)</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72 (32.3%)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Egregious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0000">
                        <a:alpha val="32157"/>
                      </a:srgbClr>
                    </a:solidFill>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321 (35.0%)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0000">
                        <a:alpha val="32157"/>
                      </a:srgbClr>
                    </a:solidFill>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94 (42.2%)</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FF0000">
                        <a:alpha val="32157"/>
                      </a:srgbClr>
                    </a:solidFill>
                  </a:tcPr>
                </a:tc>
                <a:extLst>
                  <a:ext uri="{0D108BD9-81ED-4DB2-BD59-A6C34878D82A}">
                    <a16:rowId xmlns:a16="http://schemas.microsoft.com/office/drawing/2014/main" val="10006"/>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Near fatal</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212 (23.1%)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57 (25.6%)</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7"/>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Prior DHS involvement</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589 (64.2%)</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223 (100%)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8"/>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Investigation substantiated</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637 (69.5%)</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223 (100%)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graphicFrame>
        <p:nvGraphicFramePr>
          <p:cNvPr id="35" name="Table 1"/>
          <p:cNvGraphicFramePr>
            <a:graphicFrameLocks noGrp="1"/>
          </p:cNvGraphicFramePr>
          <p:nvPr>
            <p:extLst>
              <p:ext uri="{D42A27DB-BD31-4B8C-83A1-F6EECF244321}">
                <p14:modId xmlns:p14="http://schemas.microsoft.com/office/powerpoint/2010/main" val="2019949034"/>
              </p:ext>
            </p:extLst>
          </p:nvPr>
        </p:nvGraphicFramePr>
        <p:xfrm>
          <a:off x="6537960" y="1554480"/>
          <a:ext cx="5102352" cy="4023360"/>
        </p:xfrm>
        <a:graphic>
          <a:graphicData uri="http://schemas.openxmlformats.org/drawingml/2006/table">
            <a:tbl>
              <a:tblPr/>
              <a:tblGrid>
                <a:gridCol w="2331720">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490472">
                  <a:extLst>
                    <a:ext uri="{9D8B030D-6E8A-4147-A177-3AD203B41FA5}">
                      <a16:colId xmlns:a16="http://schemas.microsoft.com/office/drawing/2014/main" val="20002"/>
                    </a:ext>
                  </a:extLst>
                </a:gridCol>
              </a:tblGrid>
              <a:tr h="402336">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Cases by year</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Full</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Subsample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2019</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6</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2020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146</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50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2021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148</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51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2022</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129</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50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2023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189</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42</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2024</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146</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21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6"/>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2025 (partial)</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153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8</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7"/>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Unique incidents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187</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8"/>
                  </a:ext>
                </a:extLst>
              </a:tr>
              <a:tr h="402336">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AI drug/alcohol flag</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600" dirty="0">
                          <a:solidFill>
                            <a:srgbClr val="1F1F1F"/>
                          </a:solidFill>
                          <a:latin typeface="Arial" pitchFamily="34" charset="0"/>
                          <a:ea typeface="Arial" pitchFamily="34" charset="-122"/>
                          <a:cs typeface="Arial" pitchFamily="34" charset="-120"/>
                        </a:rPr>
                        <a:t>182 (81.6%)</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6" name="Text 2"/>
          <p:cNvSpPr/>
          <p:nvPr/>
        </p:nvSpPr>
        <p:spPr>
          <a:xfrm>
            <a:off x="548640" y="5989320"/>
            <a:ext cx="11094415" cy="457200"/>
          </a:xfrm>
          <a:prstGeom prst="rect">
            <a:avLst/>
          </a:prstGeom>
          <a:noFill/>
          <a:ln/>
        </p:spPr>
        <p:txBody>
          <a:bodyPr wrap="square" rtlCol="0" anchor="t"/>
          <a:lstStyle/>
          <a:p>
            <a:pPr marL="0" indent="0">
              <a:buNone/>
            </a:pPr>
            <a:r>
              <a:rPr lang="en-US" dirty="0">
                <a:solidFill>
                  <a:srgbClr val="5A5A5A"/>
                </a:solidFill>
                <a:latin typeface="Arial" pitchFamily="34" charset="0"/>
                <a:ea typeface="Arial" pitchFamily="34" charset="-122"/>
                <a:cs typeface="Arial" pitchFamily="34" charset="-120"/>
              </a:rPr>
              <a:t>The narrative subsample skews toward younger, system-involved children — 100% with prior DHS involvement and a substantiated finding.</a:t>
            </a:r>
            <a:endParaRPr lang="en-US" dirty="0"/>
          </a:p>
        </p:txBody>
      </p:sp>
      <p:sp>
        <p:nvSpPr>
          <p:cNvPr id="7" name="Text 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17</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LANGUAGE OF FATALITY, NEAR FATALITY, AND EGREGIOUS ABUSE</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What the Narratives Say</a:t>
            </a:r>
            <a:endParaRPr lang="en-US" sz="3000" dirty="0"/>
          </a:p>
        </p:txBody>
      </p:sp>
      <p:sp>
        <p:nvSpPr>
          <p:cNvPr id="8" name="Shape 4"/>
          <p:cNvSpPr/>
          <p:nvPr/>
        </p:nvSpPr>
        <p:spPr>
          <a:xfrm>
            <a:off x="548640" y="4983480"/>
            <a:ext cx="11094415" cy="1143000"/>
          </a:xfrm>
          <a:prstGeom prst="roundRect">
            <a:avLst>
              <a:gd name="adj" fmla="val 4800"/>
            </a:avLst>
          </a:prstGeom>
          <a:solidFill>
            <a:srgbClr val="F3F1F1"/>
          </a:solidFill>
          <a:ln w="12700">
            <a:solidFill>
              <a:srgbClr val="E0D5D5"/>
            </a:solidFill>
            <a:prstDash val="solid"/>
          </a:ln>
        </p:spPr>
        <p:txBody>
          <a:bodyPr/>
          <a:lstStyle/>
          <a:p>
            <a:endParaRPr lang="en-US"/>
          </a:p>
        </p:txBody>
      </p:sp>
      <p:sp>
        <p:nvSpPr>
          <p:cNvPr id="9" name="Text 5"/>
          <p:cNvSpPr/>
          <p:nvPr/>
        </p:nvSpPr>
        <p:spPr>
          <a:xfrm>
            <a:off x="777240" y="5074920"/>
            <a:ext cx="10637215" cy="960120"/>
          </a:xfrm>
          <a:prstGeom prst="rect">
            <a:avLst/>
          </a:prstGeom>
          <a:noFill/>
          <a:ln/>
        </p:spPr>
        <p:txBody>
          <a:bodyPr wrap="square" rtlCol="0" anchor="ctr"/>
          <a:lstStyle/>
          <a:p>
            <a:pPr marL="0" indent="0">
              <a:lnSpc>
                <a:spcPct val="104000"/>
              </a:lnSpc>
              <a:buNone/>
            </a:pPr>
            <a:r>
              <a:rPr lang="en-US" sz="1700" b="1" dirty="0">
                <a:solidFill>
                  <a:srgbClr val="8B0000"/>
                </a:solidFill>
                <a:latin typeface="Arial" pitchFamily="34" charset="0"/>
                <a:ea typeface="Arial" pitchFamily="34" charset="-122"/>
                <a:cs typeface="Arial" pitchFamily="34" charset="-120"/>
              </a:rPr>
              <a:t>Interpretation.  </a:t>
            </a:r>
            <a:r>
              <a:rPr lang="en-US" sz="1700" dirty="0">
                <a:solidFill>
                  <a:srgbClr val="1F1F1F"/>
                </a:solidFill>
                <a:latin typeface="Arial" pitchFamily="34" charset="0"/>
                <a:ea typeface="Arial" pitchFamily="34" charset="-122"/>
                <a:cs typeface="Arial" pitchFamily="34" charset="-120"/>
              </a:rPr>
              <a:t>The risk field is dominated by relational and household structure (boyfriend, sibling, domestic, violence, maternal, custody); the circumstances field carries the clinical and mechanism vocabulary. The pairing links who was in the home to how the injury occurred.</a:t>
            </a:r>
            <a:endParaRPr lang="en-US" sz="1700" dirty="0"/>
          </a:p>
        </p:txBody>
      </p:sp>
      <p:sp>
        <p:nvSpPr>
          <p:cNvPr id="10" name="Text 6"/>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18</a:t>
            </a:r>
            <a:endParaRPr lang="en-US" sz="1600" dirty="0"/>
          </a:p>
        </p:txBody>
      </p:sp>
      <p:sp>
        <p:nvSpPr>
          <p:cNvPr id="12" name="Text 4">
            <a:extLst>
              <a:ext uri="{FF2B5EF4-FFF2-40B4-BE49-F238E27FC236}">
                <a16:creationId xmlns:a16="http://schemas.microsoft.com/office/drawing/2014/main" id="{8926BEFB-E965-4A47-2AB2-FF9751C334DC}"/>
              </a:ext>
            </a:extLst>
          </p:cNvPr>
          <p:cNvSpPr/>
          <p:nvPr/>
        </p:nvSpPr>
        <p:spPr>
          <a:xfrm>
            <a:off x="457200" y="1395082"/>
            <a:ext cx="5577840" cy="365760"/>
          </a:xfrm>
          <a:prstGeom prst="rect">
            <a:avLst/>
          </a:prstGeom>
          <a:noFill/>
          <a:ln/>
        </p:spPr>
        <p:txBody>
          <a:bodyPr wrap="square" rtlCol="0" anchor="ctr"/>
          <a:lstStyle/>
          <a:p>
            <a:pPr marL="0" indent="0" algn="ctr">
              <a:buNone/>
            </a:pPr>
            <a:r>
              <a:rPr lang="en-US" sz="1800" b="1" dirty="0">
                <a:solidFill>
                  <a:srgbClr val="8B0000"/>
                </a:solidFill>
                <a:latin typeface="Arial" pitchFamily="34" charset="0"/>
                <a:ea typeface="Arial" pitchFamily="34" charset="-122"/>
                <a:cs typeface="Arial" pitchFamily="34" charset="-120"/>
              </a:rPr>
              <a:t>Risk &amp; Contributing Factors</a:t>
            </a:r>
            <a:endParaRPr lang="en-US" sz="1800" dirty="0"/>
          </a:p>
        </p:txBody>
      </p:sp>
      <p:sp>
        <p:nvSpPr>
          <p:cNvPr id="14" name="Text 5">
            <a:extLst>
              <a:ext uri="{FF2B5EF4-FFF2-40B4-BE49-F238E27FC236}">
                <a16:creationId xmlns:a16="http://schemas.microsoft.com/office/drawing/2014/main" id="{EE8BC368-B550-EC1E-F072-00153553D86B}"/>
              </a:ext>
            </a:extLst>
          </p:cNvPr>
          <p:cNvSpPr/>
          <p:nvPr/>
        </p:nvSpPr>
        <p:spPr>
          <a:xfrm>
            <a:off x="6156962" y="1252728"/>
            <a:ext cx="5577840" cy="365760"/>
          </a:xfrm>
          <a:prstGeom prst="rect">
            <a:avLst/>
          </a:prstGeom>
          <a:noFill/>
          <a:ln/>
        </p:spPr>
        <p:txBody>
          <a:bodyPr wrap="square" rtlCol="0" anchor="ctr"/>
          <a:lstStyle/>
          <a:p>
            <a:pPr marL="0" indent="0" algn="ctr">
              <a:buNone/>
            </a:pPr>
            <a:r>
              <a:rPr lang="en-US" sz="1800" b="1" dirty="0">
                <a:solidFill>
                  <a:srgbClr val="8B0000"/>
                </a:solidFill>
                <a:latin typeface="Arial" pitchFamily="34" charset="0"/>
                <a:ea typeface="Arial" pitchFamily="34" charset="-122"/>
                <a:cs typeface="Arial" pitchFamily="34" charset="-120"/>
              </a:rPr>
              <a:t>Circumstances of Incident</a:t>
            </a:r>
            <a:endParaRPr lang="en-US" sz="1800" dirty="0"/>
          </a:p>
        </p:txBody>
      </p:sp>
      <p:pic>
        <p:nvPicPr>
          <p:cNvPr id="16" name="Image 0" descr="/home/claude/colo_media/image1.png">
            <a:extLst>
              <a:ext uri="{FF2B5EF4-FFF2-40B4-BE49-F238E27FC236}">
                <a16:creationId xmlns:a16="http://schemas.microsoft.com/office/drawing/2014/main" id="{52320732-5ECF-4FA5-9B34-CA5E00828613}"/>
              </a:ext>
            </a:extLst>
          </p:cNvPr>
          <p:cNvPicPr>
            <a:picLocks noChangeAspect="1"/>
          </p:cNvPicPr>
          <p:nvPr/>
        </p:nvPicPr>
        <p:blipFill>
          <a:blip r:embed="rId3"/>
          <a:srcRect l="20400" t="25163" r="23807" b="24183"/>
          <a:stretch>
            <a:fillRect/>
          </a:stretch>
        </p:blipFill>
        <p:spPr>
          <a:xfrm>
            <a:off x="685800" y="1760842"/>
            <a:ext cx="4939146" cy="3082825"/>
          </a:xfrm>
          <a:prstGeom prst="rect">
            <a:avLst/>
          </a:prstGeom>
        </p:spPr>
      </p:pic>
      <p:pic>
        <p:nvPicPr>
          <p:cNvPr id="18" name="Image 1" descr="/home/claude/colo_media/image2.png">
            <a:extLst>
              <a:ext uri="{FF2B5EF4-FFF2-40B4-BE49-F238E27FC236}">
                <a16:creationId xmlns:a16="http://schemas.microsoft.com/office/drawing/2014/main" id="{03032770-8946-9343-13EB-66B73909334A}"/>
              </a:ext>
            </a:extLst>
          </p:cNvPr>
          <p:cNvPicPr>
            <a:picLocks noChangeAspect="1"/>
          </p:cNvPicPr>
          <p:nvPr/>
        </p:nvPicPr>
        <p:blipFill>
          <a:blip r:embed="rId4"/>
          <a:srcRect l="29854" t="28430" r="27832" b="28742"/>
          <a:stretch>
            <a:fillRect/>
          </a:stretch>
        </p:blipFill>
        <p:spPr>
          <a:xfrm>
            <a:off x="6660076" y="1600200"/>
            <a:ext cx="4730639" cy="32918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NARRATIVE TYPOLOGY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Top Themes Ranked by Prevalence</a:t>
            </a:r>
            <a:endParaRPr lang="en-US" sz="3000" dirty="0"/>
          </a:p>
        </p:txBody>
      </p:sp>
      <p:sp>
        <p:nvSpPr>
          <p:cNvPr id="4" name="Text 2"/>
          <p:cNvSpPr/>
          <p:nvPr/>
        </p:nvSpPr>
        <p:spPr>
          <a:xfrm>
            <a:off x="548640" y="1536192"/>
            <a:ext cx="54864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Risk &amp; Contributing Factors  (K = 14)</a:t>
            </a:r>
            <a:endParaRPr lang="en-US" sz="1800" dirty="0"/>
          </a:p>
        </p:txBody>
      </p:sp>
      <p:sp>
        <p:nvSpPr>
          <p:cNvPr id="5" name="Text 3"/>
          <p:cNvSpPr/>
          <p:nvPr/>
        </p:nvSpPr>
        <p:spPr>
          <a:xfrm>
            <a:off x="6309360" y="1536192"/>
            <a:ext cx="54864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Circumstances of Incident  (K = 15)</a:t>
            </a:r>
            <a:endParaRPr lang="en-US" sz="1800" dirty="0"/>
          </a:p>
        </p:txBody>
      </p:sp>
      <p:graphicFrame>
        <p:nvGraphicFramePr>
          <p:cNvPr id="20" name="Table 0"/>
          <p:cNvGraphicFramePr>
            <a:graphicFrameLocks noGrp="1"/>
          </p:cNvGraphicFramePr>
          <p:nvPr>
            <p:extLst>
              <p:ext uri="{D42A27DB-BD31-4B8C-83A1-F6EECF244321}">
                <p14:modId xmlns:p14="http://schemas.microsoft.com/office/powerpoint/2010/main" val="1579011935"/>
              </p:ext>
            </p:extLst>
          </p:nvPr>
        </p:nvGraphicFramePr>
        <p:xfrm>
          <a:off x="548640" y="1965960"/>
          <a:ext cx="5486400" cy="3389376"/>
        </p:xfrm>
        <a:graphic>
          <a:graphicData uri="http://schemas.openxmlformats.org/drawingml/2006/table">
            <a:tbl>
              <a:tblPr/>
              <a:tblGrid>
                <a:gridCol w="44805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tblGrid>
              <a:tr h="457200">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Theme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Prev.</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65836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Parental Mental Health (Depression, Anxiety, PTSD)</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.161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65836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Domestic Violence + Parental Criminal/Substance History</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.113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56692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Maternal-Relative Caregiving Amid DV/Incarceration</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.091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Infant Cases with Prior Sibling Loss or Removal</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.090</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56692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Paternal Household — Criminal Justice/Substance Use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graphicFrame>
        <p:nvGraphicFramePr>
          <p:cNvPr id="39" name="Table 1"/>
          <p:cNvGraphicFramePr>
            <a:graphicFrameLocks noGrp="1"/>
          </p:cNvGraphicFramePr>
          <p:nvPr>
            <p:extLst>
              <p:ext uri="{D42A27DB-BD31-4B8C-83A1-F6EECF244321}">
                <p14:modId xmlns:p14="http://schemas.microsoft.com/office/powerpoint/2010/main" val="1579011935"/>
              </p:ext>
            </p:extLst>
          </p:nvPr>
        </p:nvGraphicFramePr>
        <p:xfrm>
          <a:off x="6309360" y="1965960"/>
          <a:ext cx="5486400" cy="3377184"/>
        </p:xfrm>
        <a:graphic>
          <a:graphicData uri="http://schemas.openxmlformats.org/drawingml/2006/table">
            <a:tbl>
              <a:tblPr/>
              <a:tblGrid>
                <a:gridCol w="44805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tblGrid>
              <a:tr h="457200">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Theme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Prev.</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65836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Abusive Head Trauma &amp; Unexplained Skeletal Injuries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.113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65836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Accidental Drug Ingestion / Overdose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.099</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56692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DV Homicide — Kinship Placement Referrals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.085</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Sudden/Unexplained Infant Death</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566928">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DV Homicide — Custody Proceedings for Survivors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.075</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 4"/>
          <p:cNvSpPr/>
          <p:nvPr/>
        </p:nvSpPr>
        <p:spPr>
          <a:xfrm>
            <a:off x="548640" y="5897880"/>
            <a:ext cx="11094415" cy="54864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Household composition &amp; caregiver history on the left; injury mechanism &amp; clinical presentation on the right. The leading circumstances theme is an abusive head-trauma pattern.</a:t>
            </a:r>
            <a:endParaRPr lang="en-US" sz="1600" dirty="0"/>
          </a:p>
        </p:txBody>
      </p:sp>
      <p:sp>
        <p:nvSpPr>
          <p:cNvPr id="9" name="Text 5"/>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19</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1 · K = 14</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Risk &amp; Contributing Factors — Topics</a:t>
            </a:r>
            <a:endParaRPr lang="en-US" sz="3000" dirty="0"/>
          </a:p>
        </p:txBody>
      </p:sp>
      <p:graphicFrame>
        <p:nvGraphicFramePr>
          <p:cNvPr id="21" name="Table 0"/>
          <p:cNvGraphicFramePr>
            <a:graphicFrameLocks noGrp="1"/>
          </p:cNvGraphicFramePr>
          <p:nvPr>
            <p:extLst>
              <p:ext uri="{D42A27DB-BD31-4B8C-83A1-F6EECF244321}">
                <p14:modId xmlns:p14="http://schemas.microsoft.com/office/powerpoint/2010/main" val="1857698573"/>
              </p:ext>
            </p:extLst>
          </p:nvPr>
        </p:nvGraphicFramePr>
        <p:xfrm>
          <a:off x="548640" y="1417320"/>
          <a:ext cx="11091672" cy="4416555"/>
        </p:xfrm>
        <a:graphic>
          <a:graphicData uri="http://schemas.openxmlformats.org/drawingml/2006/table">
            <a:tbl>
              <a:tblPr/>
              <a:tblGrid>
                <a:gridCol w="5486400">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4069080">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tblGrid>
              <a:tr h="294437">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Topic label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Prev.</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 FREX words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Yr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8  </a:t>
                      </a:r>
                      <a:r>
                        <a:rPr lang="en-US" sz="1600" dirty="0">
                          <a:solidFill>
                            <a:srgbClr val="1F1F1F"/>
                          </a:solidFill>
                          <a:latin typeface="Arial" pitchFamily="34" charset="0"/>
                          <a:ea typeface="Arial" pitchFamily="34" charset="-122"/>
                          <a:cs typeface="Arial" pitchFamily="34" charset="-120"/>
                        </a:rPr>
                        <a:t>Parental Mental Health (Depression, Anxiety, PTSD)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.161</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depression, disorder, anxiety, diagnosed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1"/>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2  </a:t>
                      </a:r>
                      <a:r>
                        <a:rPr lang="en-US" sz="1600" dirty="0">
                          <a:solidFill>
                            <a:srgbClr val="1F1F1F"/>
                          </a:solidFill>
                          <a:latin typeface="Arial" pitchFamily="34" charset="0"/>
                          <a:ea typeface="Arial" pitchFamily="34" charset="-122"/>
                          <a:cs typeface="Arial" pitchFamily="34" charset="-120"/>
                        </a:rPr>
                        <a:t>Domestic Violence + Parental Criminal/Substance Hx</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.113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cocaine, dui, charge, parole, aggressor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2"/>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9  </a:t>
                      </a:r>
                      <a:r>
                        <a:rPr lang="en-US" sz="1600" dirty="0">
                          <a:solidFill>
                            <a:srgbClr val="1F1F1F"/>
                          </a:solidFill>
                          <a:latin typeface="Arial" pitchFamily="34" charset="0"/>
                          <a:ea typeface="Arial" pitchFamily="34" charset="-122"/>
                          <a:cs typeface="Arial" pitchFamily="34" charset="-120"/>
                        </a:rPr>
                        <a:t>Maternal-Relative Caregiving Amid DV/Incarceration</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.091</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maternal, half-siblings, relatives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E7A3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3"/>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6  </a:t>
                      </a:r>
                      <a:r>
                        <a:rPr lang="en-US" sz="1600" dirty="0">
                          <a:solidFill>
                            <a:srgbClr val="1F1F1F"/>
                          </a:solidFill>
                          <a:latin typeface="Arial" pitchFamily="34" charset="0"/>
                          <a:ea typeface="Arial" pitchFamily="34" charset="-122"/>
                          <a:cs typeface="Arial" pitchFamily="34" charset="-120"/>
                        </a:rPr>
                        <a:t>Infant Cases with Prior Sibling Loss or Removal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.090</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infant, born, sexual, providers, paternal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E7A3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4"/>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13  </a:t>
                      </a:r>
                      <a:r>
                        <a:rPr lang="en-US" sz="1600" dirty="0">
                          <a:solidFill>
                            <a:srgbClr val="1F1F1F"/>
                          </a:solidFill>
                          <a:latin typeface="Arial" pitchFamily="34" charset="0"/>
                          <a:ea typeface="Arial" pitchFamily="34" charset="-122"/>
                          <a:cs typeface="Arial" pitchFamily="34" charset="-120"/>
                        </a:rPr>
                        <a:t>Paternal Household — Criminal Justice/Substance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.083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heritage, escape, burglary, prison</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5"/>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3  </a:t>
                      </a:r>
                      <a:r>
                        <a:rPr lang="en-US" sz="1600" dirty="0">
                          <a:solidFill>
                            <a:srgbClr val="1F1F1F"/>
                          </a:solidFill>
                          <a:latin typeface="Arial" pitchFamily="34" charset="0"/>
                          <a:ea typeface="Arial" pitchFamily="34" charset="-122"/>
                          <a:cs typeface="Arial" pitchFamily="34" charset="-120"/>
                        </a:rPr>
                        <a:t>Mother's Boyfriend — Physical Abuse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.079</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boyfriend, developmentally, juvenile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6"/>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4  </a:t>
                      </a:r>
                      <a:r>
                        <a:rPr lang="en-US" sz="1600" dirty="0">
                          <a:solidFill>
                            <a:srgbClr val="1F1F1F"/>
                          </a:solidFill>
                          <a:latin typeface="Arial" pitchFamily="34" charset="0"/>
                          <a:ea typeface="Arial" pitchFamily="34" charset="-122"/>
                          <a:cs typeface="Arial" pitchFamily="34" charset="-120"/>
                        </a:rPr>
                        <a:t>Intergenerational Child-Welfare Involvement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.071</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childs, adult, life, system, little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7"/>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  </a:t>
                      </a:r>
                      <a:r>
                        <a:rPr lang="en-US" sz="1600" dirty="0">
                          <a:solidFill>
                            <a:srgbClr val="1F1F1F"/>
                          </a:solidFill>
                          <a:latin typeface="Arial" pitchFamily="34" charset="0"/>
                          <a:ea typeface="Arial" pitchFamily="34" charset="-122"/>
                          <a:cs typeface="Arial" pitchFamily="34" charset="-120"/>
                        </a:rPr>
                        <a:t>Half-Siblings Split Across Households / Foster Care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.059</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half, foster, infants, siblings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8"/>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10  </a:t>
                      </a:r>
                      <a:r>
                        <a:rPr lang="en-US" sz="1600" dirty="0">
                          <a:solidFill>
                            <a:srgbClr val="1F1F1F"/>
                          </a:solidFill>
                          <a:latin typeface="Arial" pitchFamily="34" charset="0"/>
                          <a:ea typeface="Arial" pitchFamily="34" charset="-122"/>
                          <a:cs typeface="Arial" pitchFamily="34" charset="-120"/>
                        </a:rPr>
                        <a:t>Older Youth in Non-Parental/State Custody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.052</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youth, youths, legal, male, food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9"/>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11  </a:t>
                      </a:r>
                      <a:r>
                        <a:rPr lang="en-US" sz="1600" dirty="0">
                          <a:solidFill>
                            <a:srgbClr val="1F1F1F"/>
                          </a:solidFill>
                          <a:latin typeface="Arial" pitchFamily="34" charset="0"/>
                          <a:ea typeface="Arial" pitchFamily="34" charset="-122"/>
                          <a:cs typeface="Arial" pitchFamily="34" charset="-120"/>
                        </a:rPr>
                        <a:t>Immigration/International Family Background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.049</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united, visa, followed, divorce, country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E7A3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0"/>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7  </a:t>
                      </a:r>
                      <a:r>
                        <a:rPr lang="en-US" sz="1600" dirty="0">
                          <a:solidFill>
                            <a:srgbClr val="1F1F1F"/>
                          </a:solidFill>
                          <a:latin typeface="Arial" pitchFamily="34" charset="0"/>
                          <a:ea typeface="Arial" pitchFamily="34" charset="-122"/>
                          <a:cs typeface="Arial" pitchFamily="34" charset="-120"/>
                        </a:rPr>
                        <a:t>Stepfather Household — DV &amp; Criminal Justice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.045</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stepfather, stepsibling, employment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1"/>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5  </a:t>
                      </a:r>
                      <a:r>
                        <a:rPr lang="en-US" sz="1600" dirty="0">
                          <a:solidFill>
                            <a:srgbClr val="1F1F1F"/>
                          </a:solidFill>
                          <a:latin typeface="Arial" pitchFamily="34" charset="0"/>
                          <a:ea typeface="Arial" pitchFamily="34" charset="-122"/>
                          <a:cs typeface="Arial" pitchFamily="34" charset="-120"/>
                        </a:rPr>
                        <a:t>Multigenerational Household with Substance Use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.040</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cousin, aunt, cousins, uncle, cannabis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E7A3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2"/>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14  </a:t>
                      </a:r>
                      <a:r>
                        <a:rPr lang="en-US" sz="1600" dirty="0">
                          <a:solidFill>
                            <a:srgbClr val="1F1F1F"/>
                          </a:solidFill>
                          <a:latin typeface="Arial" pitchFamily="34" charset="0"/>
                          <a:ea typeface="Arial" pitchFamily="34" charset="-122"/>
                          <a:cs typeface="Arial" pitchFamily="34" charset="-120"/>
                        </a:rPr>
                        <a:t>Blended-Family Custody &amp; Visitation Arrangements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.036</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stepmother, middle, youngest, visited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3"/>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12  </a:t>
                      </a:r>
                      <a:r>
                        <a:rPr lang="en-US" sz="1600" dirty="0">
                          <a:solidFill>
                            <a:srgbClr val="1F1F1F"/>
                          </a:solidFill>
                          <a:latin typeface="Arial" pitchFamily="34" charset="0"/>
                          <a:ea typeface="Arial" pitchFamily="34" charset="-122"/>
                          <a:cs typeface="Arial" pitchFamily="34" charset="-120"/>
                        </a:rPr>
                        <a:t>Accidental/Vehicle-Related Injury Risk</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.032</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accident, hospital, vehicle, placement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
        <p:nvSpPr>
          <p:cNvPr id="5" name="Text 2"/>
          <p:cNvSpPr/>
          <p:nvPr/>
        </p:nvSpPr>
        <p:spPr>
          <a:xfrm>
            <a:off x="548640" y="6053328"/>
            <a:ext cx="11094415" cy="68580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Prev. = mean document-topic γ.  Yr = year trend (▲ increasing / ▼ declining):  all trends shown are statistically significant.</a:t>
            </a:r>
            <a:endParaRPr lang="en-US" sz="1600" dirty="0"/>
          </a:p>
        </p:txBody>
      </p:sp>
      <p:sp>
        <p:nvSpPr>
          <p:cNvPr id="6" name="Text 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20</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1 · K = 15</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Circumstances of Incident — Topics</a:t>
            </a:r>
            <a:endParaRPr lang="en-US" sz="3000" dirty="0"/>
          </a:p>
        </p:txBody>
      </p:sp>
      <p:graphicFrame>
        <p:nvGraphicFramePr>
          <p:cNvPr id="22" name="Table 0"/>
          <p:cNvGraphicFramePr>
            <a:graphicFrameLocks noGrp="1"/>
          </p:cNvGraphicFramePr>
          <p:nvPr>
            <p:extLst>
              <p:ext uri="{D42A27DB-BD31-4B8C-83A1-F6EECF244321}">
                <p14:modId xmlns:p14="http://schemas.microsoft.com/office/powerpoint/2010/main" val="1843152023"/>
              </p:ext>
            </p:extLst>
          </p:nvPr>
        </p:nvGraphicFramePr>
        <p:xfrm>
          <a:off x="548640" y="1371600"/>
          <a:ext cx="11091672" cy="4389120"/>
        </p:xfrm>
        <a:graphic>
          <a:graphicData uri="http://schemas.openxmlformats.org/drawingml/2006/table">
            <a:tbl>
              <a:tblPr/>
              <a:tblGrid>
                <a:gridCol w="5486400">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4069080">
                  <a:extLst>
                    <a:ext uri="{9D8B030D-6E8A-4147-A177-3AD203B41FA5}">
                      <a16:colId xmlns:a16="http://schemas.microsoft.com/office/drawing/2014/main" val="20002"/>
                    </a:ext>
                  </a:extLst>
                </a:gridCol>
                <a:gridCol w="822960">
                  <a:extLst>
                    <a:ext uri="{9D8B030D-6E8A-4147-A177-3AD203B41FA5}">
                      <a16:colId xmlns:a16="http://schemas.microsoft.com/office/drawing/2014/main" val="20003"/>
                    </a:ext>
                  </a:extLst>
                </a:gridCol>
              </a:tblGrid>
              <a:tr h="274320">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Topic label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Prev.</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 FREX words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Yr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4  </a:t>
                      </a:r>
                      <a:r>
                        <a:rPr lang="en-US" sz="1600" dirty="0">
                          <a:solidFill>
                            <a:srgbClr val="1F1F1F"/>
                          </a:solidFill>
                          <a:latin typeface="Arial" pitchFamily="34" charset="0"/>
                          <a:ea typeface="Arial" pitchFamily="34" charset="-122"/>
                          <a:cs typeface="Arial" pitchFamily="34" charset="-120"/>
                        </a:rPr>
                        <a:t>Abusive Head Trauma &amp; Unexplained Skeletal Injuries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.113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infant, brain, skeletal, explanation</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15  </a:t>
                      </a:r>
                      <a:r>
                        <a:rPr lang="en-US" sz="1600" dirty="0">
                          <a:solidFill>
                            <a:srgbClr val="1F1F1F"/>
                          </a:solidFill>
                          <a:latin typeface="Arial" pitchFamily="34" charset="0"/>
                          <a:ea typeface="Arial" pitchFamily="34" charset="-122"/>
                          <a:cs typeface="Arial" pitchFamily="34" charset="-120"/>
                        </a:rPr>
                        <a:t>Accidental Drug Ingestion / Overdose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.099</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fentanyl, methadone, narcan, pills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2"/>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7  </a:t>
                      </a:r>
                      <a:r>
                        <a:rPr lang="en-US" sz="1600" dirty="0">
                          <a:solidFill>
                            <a:srgbClr val="1F1F1F"/>
                          </a:solidFill>
                          <a:latin typeface="Arial" pitchFamily="34" charset="0"/>
                          <a:ea typeface="Arial" pitchFamily="34" charset="-122"/>
                          <a:cs typeface="Arial" pitchFamily="34" charset="-120"/>
                        </a:rPr>
                        <a:t>DV Homicide — Kinship Placement Referrals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.085</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paternal, relatives, duplicate, adams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3"/>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3  </a:t>
                      </a:r>
                      <a:r>
                        <a:rPr lang="en-US" sz="1600" dirty="0">
                          <a:solidFill>
                            <a:srgbClr val="1F1F1F"/>
                          </a:solidFill>
                          <a:latin typeface="Arial" pitchFamily="34" charset="0"/>
                          <a:ea typeface="Arial" pitchFamily="34" charset="-122"/>
                          <a:cs typeface="Arial" pitchFamily="34" charset="-120"/>
                        </a:rPr>
                        <a:t>Sudden/Unexplained Infant Death</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.083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baby, babys, coroner, deceased, autopsy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2  </a:t>
                      </a:r>
                      <a:r>
                        <a:rPr lang="en-US" sz="1600" dirty="0">
                          <a:solidFill>
                            <a:srgbClr val="1F1F1F"/>
                          </a:solidFill>
                          <a:latin typeface="Arial" pitchFamily="34" charset="0"/>
                          <a:ea typeface="Arial" pitchFamily="34" charset="-122"/>
                          <a:cs typeface="Arial" pitchFamily="34" charset="-120"/>
                        </a:rPr>
                        <a:t>DV Homicide — Custody Proceedings for Survivors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.075</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court-involved, opened, legal, kinship</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5"/>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  </a:t>
                      </a:r>
                      <a:r>
                        <a:rPr lang="en-US" sz="1600" dirty="0">
                          <a:solidFill>
                            <a:srgbClr val="1F1F1F"/>
                          </a:solidFill>
                          <a:latin typeface="Arial" pitchFamily="34" charset="0"/>
                          <a:ea typeface="Arial" pitchFamily="34" charset="-122"/>
                          <a:cs typeface="Arial" pitchFamily="34" charset="-120"/>
                        </a:rPr>
                        <a:t>Family Notification After Parental Murder-Suicide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.074</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informed, member, permanency, partner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6"/>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11  </a:t>
                      </a:r>
                      <a:r>
                        <a:rPr lang="en-US" sz="1600" dirty="0">
                          <a:solidFill>
                            <a:srgbClr val="1F1F1F"/>
                          </a:solidFill>
                          <a:latin typeface="Arial" pitchFamily="34" charset="0"/>
                          <a:ea typeface="Arial" pitchFamily="34" charset="-122"/>
                          <a:cs typeface="Arial" pitchFamily="34" charset="-120"/>
                        </a:rPr>
                        <a:t>Stepfather — Firearm Access &amp; Medical Neglect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.069</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stepfather, gun, third, old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7"/>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12  </a:t>
                      </a:r>
                      <a:r>
                        <a:rPr lang="en-US" sz="1600" dirty="0">
                          <a:solidFill>
                            <a:srgbClr val="1F1F1F"/>
                          </a:solidFill>
                          <a:latin typeface="Arial" pitchFamily="34" charset="0"/>
                          <a:ea typeface="Arial" pitchFamily="34" charset="-122"/>
                          <a:cs typeface="Arial" pitchFamily="34" charset="-120"/>
                        </a:rPr>
                        <a:t>Unsafe Sleep Environment / Co-Sleeping Infant Death</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.068</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half-sibling, grandmother, co-sleeping</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E7A34"/>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8"/>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14  </a:t>
                      </a:r>
                      <a:r>
                        <a:rPr lang="en-US" sz="1600" dirty="0">
                          <a:solidFill>
                            <a:srgbClr val="1F1F1F"/>
                          </a:solidFill>
                          <a:latin typeface="Arial" pitchFamily="34" charset="0"/>
                          <a:ea typeface="Arial" pitchFamily="34" charset="-122"/>
                          <a:cs typeface="Arial" pitchFamily="34" charset="-120"/>
                        </a:rPr>
                        <a:t>Chronic Medical Conditions / Hospital Care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.064</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guardian, neighboring, supervisor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9"/>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5  </a:t>
                      </a:r>
                      <a:r>
                        <a:rPr lang="en-US" sz="1600" dirty="0">
                          <a:solidFill>
                            <a:srgbClr val="1F1F1F"/>
                          </a:solidFill>
                          <a:latin typeface="Arial" pitchFamily="34" charset="0"/>
                          <a:ea typeface="Arial" pitchFamily="34" charset="-122"/>
                          <a:cs typeface="Arial" pitchFamily="34" charset="-120"/>
                        </a:rPr>
                        <a:t>Severe Domestic Violence / Captivity &amp; Assault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.055</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youngest, counts, stepmother, dog, friends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0"/>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13  </a:t>
                      </a:r>
                      <a:r>
                        <a:rPr lang="en-US" sz="1600" dirty="0">
                          <a:solidFill>
                            <a:srgbClr val="1F1F1F"/>
                          </a:solidFill>
                          <a:latin typeface="Arial" pitchFamily="34" charset="0"/>
                          <a:ea typeface="Arial" pitchFamily="34" charset="-122"/>
                          <a:cs typeface="Arial" pitchFamily="34" charset="-120"/>
                        </a:rPr>
                        <a:t>Motor Vehicle Accidents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.052</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aunt, accident, driving, cousin, car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1"/>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8  </a:t>
                      </a:r>
                      <a:r>
                        <a:rPr lang="en-US" sz="1600" dirty="0">
                          <a:solidFill>
                            <a:srgbClr val="1F1F1F"/>
                          </a:solidFill>
                          <a:latin typeface="Arial" pitchFamily="34" charset="0"/>
                          <a:ea typeface="Arial" pitchFamily="34" charset="-122"/>
                          <a:cs typeface="Arial" pitchFamily="34" charset="-120"/>
                        </a:rPr>
                        <a:t>Mother's Boyfriend — Physical Abuse (Burns/Hitting)</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.045</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boyfriends, burns, hands, middle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2"/>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6  </a:t>
                      </a:r>
                      <a:r>
                        <a:rPr lang="en-US" sz="1600" dirty="0">
                          <a:solidFill>
                            <a:srgbClr val="1F1F1F"/>
                          </a:solidFill>
                          <a:latin typeface="Arial" pitchFamily="34" charset="0"/>
                          <a:ea typeface="Arial" pitchFamily="34" charset="-122"/>
                          <a:cs typeface="Arial" pitchFamily="34" charset="-120"/>
                        </a:rPr>
                        <a:t>Youth Suicide / Suicidal Ideation</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.043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youths, youth, adult, suicide, suicidal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3"/>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10  </a:t>
                      </a:r>
                      <a:r>
                        <a:rPr lang="en-US" sz="1600" dirty="0">
                          <a:solidFill>
                            <a:srgbClr val="1F1F1F"/>
                          </a:solidFill>
                          <a:latin typeface="Arial" pitchFamily="34" charset="0"/>
                          <a:ea typeface="Arial" pitchFamily="34" charset="-122"/>
                          <a:cs typeface="Arial" pitchFamily="34" charset="-120"/>
                        </a:rPr>
                        <a:t>Twin/Multiple-Birth Infants with Healing Fractures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.039</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twin, fracture, fractures, healing, rib</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4"/>
                  </a:ext>
                </a:extLst>
              </a:tr>
              <a:tr h="274320">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9  </a:t>
                      </a:r>
                      <a:r>
                        <a:rPr lang="en-US" sz="1600" dirty="0">
                          <a:solidFill>
                            <a:srgbClr val="1F1F1F"/>
                          </a:solidFill>
                          <a:latin typeface="Arial" pitchFamily="34" charset="0"/>
                          <a:ea typeface="Arial" pitchFamily="34" charset="-122"/>
                          <a:cs typeface="Arial" pitchFamily="34" charset="-120"/>
                        </a:rPr>
                        <a:t>Unsupervised Children / Shooting Near the Home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1F1F1F"/>
                          </a:solidFill>
                          <a:latin typeface="Arial" pitchFamily="34" charset="0"/>
                          <a:ea typeface="Arial" pitchFamily="34" charset="-122"/>
                          <a:cs typeface="Arial" pitchFamily="34" charset="-120"/>
                        </a:rPr>
                        <a:t>.037</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younger, window, fired, belongings, older</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
        <p:nvSpPr>
          <p:cNvPr id="5" name="Text 2"/>
          <p:cNvSpPr/>
          <p:nvPr/>
        </p:nvSpPr>
        <p:spPr>
          <a:xfrm>
            <a:off x="548640" y="6089904"/>
            <a:ext cx="11094415" cy="32004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Leading circumstance is an abusive head-trauma / skeletal-injury pattern; unsafe-sleep infant death (▲**) is the only theme to rise significantly.</a:t>
            </a:r>
            <a:endParaRPr lang="en-US" sz="1600" dirty="0"/>
          </a:p>
        </p:txBody>
      </p:sp>
      <p:sp>
        <p:nvSpPr>
          <p:cNvPr id="6" name="Text 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21</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1 · CIRCUMSTANCES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Abuse-Related Head Injury &amp; TBI Themes</a:t>
            </a:r>
            <a:endParaRPr lang="en-US" sz="3000" dirty="0"/>
          </a:p>
        </p:txBody>
      </p:sp>
      <p:graphicFrame>
        <p:nvGraphicFramePr>
          <p:cNvPr id="23" name="Table 0"/>
          <p:cNvGraphicFramePr>
            <a:graphicFrameLocks noGrp="1"/>
          </p:cNvGraphicFramePr>
          <p:nvPr>
            <p:extLst>
              <p:ext uri="{D42A27DB-BD31-4B8C-83A1-F6EECF244321}">
                <p14:modId xmlns:p14="http://schemas.microsoft.com/office/powerpoint/2010/main" val="3740206894"/>
              </p:ext>
            </p:extLst>
          </p:nvPr>
        </p:nvGraphicFramePr>
        <p:xfrm>
          <a:off x="548640" y="2201962"/>
          <a:ext cx="11091672" cy="4206240"/>
        </p:xfrm>
        <a:graphic>
          <a:graphicData uri="http://schemas.openxmlformats.org/drawingml/2006/table">
            <a:tbl>
              <a:tblPr/>
              <a:tblGrid>
                <a:gridCol w="4297680">
                  <a:extLst>
                    <a:ext uri="{9D8B030D-6E8A-4147-A177-3AD203B41FA5}">
                      <a16:colId xmlns:a16="http://schemas.microsoft.com/office/drawing/2014/main" val="20000"/>
                    </a:ext>
                  </a:extLst>
                </a:gridCol>
                <a:gridCol w="868680">
                  <a:extLst>
                    <a:ext uri="{9D8B030D-6E8A-4147-A177-3AD203B41FA5}">
                      <a16:colId xmlns:a16="http://schemas.microsoft.com/office/drawing/2014/main" val="20001"/>
                    </a:ext>
                  </a:extLst>
                </a:gridCol>
                <a:gridCol w="5925312">
                  <a:extLst>
                    <a:ext uri="{9D8B030D-6E8A-4147-A177-3AD203B41FA5}">
                      <a16:colId xmlns:a16="http://schemas.microsoft.com/office/drawing/2014/main" val="20002"/>
                    </a:ext>
                  </a:extLst>
                </a:gridCol>
              </a:tblGrid>
              <a:tr h="457200">
                <a:tc>
                  <a:txBody>
                    <a:bodyPr/>
                    <a:lstStyle/>
                    <a:p>
                      <a:pPr marL="0" indent="0" algn="l">
                        <a:buNone/>
                      </a:pPr>
                      <a:r>
                        <a:rPr lang="en-US" sz="1700" b="1" dirty="0">
                          <a:solidFill>
                            <a:srgbClr val="FFFFFF"/>
                          </a:solidFill>
                          <a:latin typeface="Arial" pitchFamily="34" charset="0"/>
                          <a:ea typeface="Arial" pitchFamily="34" charset="-122"/>
                          <a:cs typeface="Arial" pitchFamily="34" charset="-120"/>
                        </a:rPr>
                        <a:t>Theme</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700" b="1" dirty="0">
                          <a:solidFill>
                            <a:srgbClr val="FFFFFF"/>
                          </a:solidFill>
                          <a:latin typeface="Arial" pitchFamily="34" charset="0"/>
                          <a:ea typeface="Arial" pitchFamily="34" charset="-122"/>
                          <a:cs typeface="Arial" pitchFamily="34" charset="-120"/>
                        </a:rPr>
                        <a:t>Prev.</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700" b="1" dirty="0">
                          <a:solidFill>
                            <a:srgbClr val="FFFFFF"/>
                          </a:solidFill>
                          <a:latin typeface="Arial" pitchFamily="34" charset="0"/>
                          <a:ea typeface="Arial" pitchFamily="34" charset="-122"/>
                          <a:cs typeface="Arial" pitchFamily="34" charset="-120"/>
                        </a:rPr>
                        <a:t>What the narratives describe</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713232">
                <a:tc>
                  <a:txBody>
                    <a:bodyPr/>
                    <a:lstStyle/>
                    <a:p>
                      <a:pPr marL="0" indent="0" algn="l">
                        <a:buNone/>
                      </a:pPr>
                      <a:r>
                        <a:rPr lang="en-US" sz="1700" dirty="0">
                          <a:solidFill>
                            <a:srgbClr val="1F1F1F"/>
                          </a:solidFill>
                          <a:latin typeface="Arial" pitchFamily="34" charset="0"/>
                          <a:ea typeface="Arial" pitchFamily="34" charset="-122"/>
                          <a:cs typeface="Arial" pitchFamily="34" charset="-120"/>
                        </a:rPr>
                        <a:t>Abusive Head Trauma &amp; Unexplained Skeletal Injuries</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700" b="1" dirty="0">
                          <a:solidFill>
                            <a:srgbClr val="C8102E"/>
                          </a:solidFill>
                          <a:latin typeface="Arial" pitchFamily="34" charset="0"/>
                          <a:ea typeface="Arial" pitchFamily="34" charset="-122"/>
                          <a:cs typeface="Arial" pitchFamily="34" charset="-120"/>
                        </a:rPr>
                        <a:t>.113</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t>Serious head trauma, subdural bleeding, and unexplained or multiple fractures, often with injury histories inconsistent with the medical findings</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pPr marL="0" indent="0" algn="l">
                        <a:buNone/>
                      </a:pPr>
                      <a:r>
                        <a:rPr lang="en-US" sz="1700" dirty="0">
                          <a:solidFill>
                            <a:srgbClr val="1F1F1F"/>
                          </a:solidFill>
                          <a:latin typeface="Arial" pitchFamily="34" charset="0"/>
                          <a:ea typeface="Arial" pitchFamily="34" charset="-122"/>
                          <a:cs typeface="Arial" pitchFamily="34" charset="-120"/>
                        </a:rPr>
                        <a:t>Sudden/Unexplained Infant Death</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700" b="1" dirty="0">
                          <a:solidFill>
                            <a:srgbClr val="C8102E"/>
                          </a:solidFill>
                          <a:latin typeface="Arial" pitchFamily="34" charset="0"/>
                          <a:ea typeface="Arial" pitchFamily="34" charset="-122"/>
                          <a:cs typeface="Arial" pitchFamily="34" charset="-120"/>
                        </a:rPr>
                        <a:t>.083</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t>Infants found unresponsive or unexpectedly deceased, with medical, autopsy, coroner, and investigative findings used to determine the circumstances of death</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pPr marL="0" indent="0" algn="l">
                        <a:buNone/>
                      </a:pPr>
                      <a:r>
                        <a:rPr lang="en-US" sz="1700" dirty="0">
                          <a:solidFill>
                            <a:srgbClr val="1F1F1F"/>
                          </a:solidFill>
                          <a:latin typeface="Arial" pitchFamily="34" charset="0"/>
                          <a:ea typeface="Arial" pitchFamily="34" charset="-122"/>
                          <a:cs typeface="Arial" pitchFamily="34" charset="-120"/>
                        </a:rPr>
                        <a:t>Severe Domestic Violence / Captivity &amp; Assault</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700" b="1" dirty="0">
                          <a:solidFill>
                            <a:srgbClr val="C8102E"/>
                          </a:solidFill>
                          <a:latin typeface="Arial" pitchFamily="34" charset="0"/>
                          <a:ea typeface="Arial" pitchFamily="34" charset="-122"/>
                          <a:cs typeface="Arial" pitchFamily="34" charset="-120"/>
                        </a:rPr>
                        <a:t>.055</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t>Severe or repeated physical violence involving assault, restraint or confinement, weapons, or other aggravated circumstances</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pPr marL="0" indent="0" algn="l">
                        <a:buNone/>
                      </a:pPr>
                      <a:r>
                        <a:rPr lang="en-US" sz="1700" dirty="0">
                          <a:solidFill>
                            <a:srgbClr val="1F1F1F"/>
                          </a:solidFill>
                          <a:latin typeface="Arial" pitchFamily="34" charset="0"/>
                          <a:ea typeface="Arial" pitchFamily="34" charset="-122"/>
                          <a:cs typeface="Arial" pitchFamily="34" charset="-120"/>
                        </a:rPr>
                        <a:t>Mother's Boyfriend — Physical Abuse (Burns/Hitting)</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700" b="1" dirty="0">
                          <a:solidFill>
                            <a:srgbClr val="C8102E"/>
                          </a:solidFill>
                          <a:latin typeface="Arial" pitchFamily="34" charset="0"/>
                          <a:ea typeface="Arial" pitchFamily="34" charset="-122"/>
                          <a:cs typeface="Arial" pitchFamily="34" charset="-120"/>
                        </a:rPr>
                        <a:t>.045</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t>Physical abuse involving a caregiver or caregiver’s partner, including hitting, burns, and injuries disclosed by children or identified during investigation</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640080">
                <a:tc>
                  <a:txBody>
                    <a:bodyPr/>
                    <a:lstStyle/>
                    <a:p>
                      <a:pPr marL="0" indent="0" algn="l">
                        <a:buNone/>
                      </a:pPr>
                      <a:r>
                        <a:rPr lang="en-US" sz="1700" dirty="0">
                          <a:solidFill>
                            <a:srgbClr val="1F1F1F"/>
                          </a:solidFill>
                          <a:latin typeface="Arial" pitchFamily="34" charset="0"/>
                          <a:ea typeface="Arial" pitchFamily="34" charset="-122"/>
                          <a:cs typeface="Arial" pitchFamily="34" charset="-120"/>
                        </a:rPr>
                        <a:t>Twin/Multiple-Birth Infants with Healing Fractures</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ctr">
                        <a:buNone/>
                      </a:pPr>
                      <a:r>
                        <a:rPr lang="en-US" sz="1700" b="1" dirty="0">
                          <a:solidFill>
                            <a:srgbClr val="C8102E"/>
                          </a:solidFill>
                          <a:latin typeface="Arial" pitchFamily="34" charset="0"/>
                          <a:ea typeface="Arial" pitchFamily="34" charset="-122"/>
                          <a:cs typeface="Arial" pitchFamily="34" charset="-120"/>
                        </a:rPr>
                        <a:t>.039</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t>Infant injury cases involving twins or multiple births and multiple fractures, including fractures at different stages of healing</a:t>
                      </a:r>
                      <a:endParaRPr lang="en-US" sz="17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7" name="Text 4"/>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22</a:t>
            </a:r>
            <a:endParaRPr lang="en-US" sz="1600" dirty="0"/>
          </a:p>
        </p:txBody>
      </p:sp>
      <p:sp>
        <p:nvSpPr>
          <p:cNvPr id="8" name="TextBox 7">
            <a:extLst>
              <a:ext uri="{FF2B5EF4-FFF2-40B4-BE49-F238E27FC236}">
                <a16:creationId xmlns:a16="http://schemas.microsoft.com/office/drawing/2014/main" id="{1CA7F233-8293-50A8-C6F6-427F50992F0F}"/>
              </a:ext>
            </a:extLst>
          </p:cNvPr>
          <p:cNvSpPr txBox="1"/>
          <p:nvPr/>
        </p:nvSpPr>
        <p:spPr>
          <a:xfrm>
            <a:off x="653142" y="1218621"/>
            <a:ext cx="10959737" cy="646331"/>
          </a:xfrm>
          <a:prstGeom prst="rect">
            <a:avLst/>
          </a:prstGeom>
          <a:noFill/>
        </p:spPr>
        <p:txBody>
          <a:bodyPr wrap="square">
            <a:spAutoFit/>
          </a:bodyPr>
          <a:lstStyle/>
          <a:p>
            <a:r>
              <a:rPr lang="en-US" dirty="0"/>
              <a:t>Narrative themes identify both direct evidence of brain, head, and neck injury and contextual patterns that may signal injuries not captured by structured diagnoses or codes.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1 · 2019–2025</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Topic Prevalence by Incident Year</a:t>
            </a:r>
            <a:endParaRPr lang="en-US" sz="3000" dirty="0"/>
          </a:p>
        </p:txBody>
      </p:sp>
      <p:sp>
        <p:nvSpPr>
          <p:cNvPr id="4" name="Text 2"/>
          <p:cNvSpPr/>
          <p:nvPr/>
        </p:nvSpPr>
        <p:spPr>
          <a:xfrm>
            <a:off x="548640" y="1266833"/>
            <a:ext cx="3291840" cy="274320"/>
          </a:xfrm>
          <a:prstGeom prst="rect">
            <a:avLst/>
          </a:prstGeom>
          <a:noFill/>
          <a:ln/>
        </p:spPr>
        <p:txBody>
          <a:bodyPr wrap="square" rtlCol="0" anchor="ctr"/>
          <a:lstStyle/>
          <a:p>
            <a:pPr marL="0" indent="0" algn="ctr">
              <a:buNone/>
            </a:pPr>
            <a:r>
              <a:rPr lang="en-US" sz="1600" b="1" dirty="0">
                <a:solidFill>
                  <a:srgbClr val="C8102E"/>
                </a:solidFill>
                <a:latin typeface="Arial" pitchFamily="34" charset="0"/>
                <a:ea typeface="Arial" pitchFamily="34" charset="-122"/>
                <a:cs typeface="Arial" pitchFamily="34" charset="-120"/>
              </a:rPr>
              <a:t>Risk &amp; Contributing Factors</a:t>
            </a:r>
            <a:endParaRPr lang="en-US" sz="1600" dirty="0"/>
          </a:p>
        </p:txBody>
      </p:sp>
      <p:pic>
        <p:nvPicPr>
          <p:cNvPr id="6" name="Image 0" descr="assets/prev_risk.png"/>
          <p:cNvPicPr>
            <a:picLocks noChangeAspect="1"/>
          </p:cNvPicPr>
          <p:nvPr/>
        </p:nvPicPr>
        <p:blipFill>
          <a:blip r:embed="rId3"/>
          <a:stretch>
            <a:fillRect/>
          </a:stretch>
        </p:blipFill>
        <p:spPr>
          <a:xfrm>
            <a:off x="456110" y="1681522"/>
            <a:ext cx="4714603" cy="4893908"/>
          </a:xfrm>
          <a:prstGeom prst="rect">
            <a:avLst/>
          </a:prstGeom>
        </p:spPr>
      </p:pic>
      <p:sp>
        <p:nvSpPr>
          <p:cNvPr id="8" name="Text 4"/>
          <p:cNvSpPr/>
          <p:nvPr/>
        </p:nvSpPr>
        <p:spPr>
          <a:xfrm>
            <a:off x="5543010" y="1677597"/>
            <a:ext cx="4144975" cy="320040"/>
          </a:xfrm>
          <a:prstGeom prst="rect">
            <a:avLst/>
          </a:prstGeom>
          <a:noFill/>
          <a:ln/>
        </p:spPr>
        <p:txBody>
          <a:bodyPr wrap="square" rtlCol="0" anchor="ctr"/>
          <a:lstStyle/>
          <a:p>
            <a:pPr marL="0" indent="0">
              <a:buNone/>
            </a:pPr>
            <a:r>
              <a:rPr lang="en-US" sz="2000" b="1" dirty="0">
                <a:solidFill>
                  <a:srgbClr val="1E7A34"/>
                </a:solidFill>
                <a:latin typeface="Arial" pitchFamily="34" charset="0"/>
                <a:ea typeface="Arial" pitchFamily="34" charset="-122"/>
                <a:cs typeface="Arial" pitchFamily="34" charset="-120"/>
              </a:rPr>
              <a:t>Increased significantly</a:t>
            </a:r>
            <a:endParaRPr lang="en-US" sz="2000" dirty="0"/>
          </a:p>
        </p:txBody>
      </p:sp>
      <p:sp>
        <p:nvSpPr>
          <p:cNvPr id="9" name="Text 5"/>
          <p:cNvSpPr/>
          <p:nvPr/>
        </p:nvSpPr>
        <p:spPr>
          <a:xfrm>
            <a:off x="5680169" y="2049671"/>
            <a:ext cx="6252752" cy="1828800"/>
          </a:xfrm>
          <a:prstGeom prst="rect">
            <a:avLst/>
          </a:prstGeom>
          <a:noFill/>
          <a:ln/>
        </p:spPr>
        <p:txBody>
          <a:bodyPr wrap="square" rtlCol="0" anchor="t"/>
          <a:lstStyle/>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Immigration/International Family Background (0.035***)</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Unsafe Sleep / Co-Sleeping Infant Death (0.030**)</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Infant Cases w/ Prior Sibling Loss or Removal (0.026*)</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Multigenerational Household w/ Substance Use (0.025**)</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Maternal-Relative Caregiving Amid DV (0.021*)</a:t>
            </a:r>
            <a:endParaRPr lang="en-US" dirty="0"/>
          </a:p>
        </p:txBody>
      </p:sp>
      <p:sp>
        <p:nvSpPr>
          <p:cNvPr id="10" name="Text 6"/>
          <p:cNvSpPr/>
          <p:nvPr/>
        </p:nvSpPr>
        <p:spPr>
          <a:xfrm>
            <a:off x="5680169" y="4060861"/>
            <a:ext cx="4144975" cy="320040"/>
          </a:xfrm>
          <a:prstGeom prst="rect">
            <a:avLst/>
          </a:prstGeom>
          <a:noFill/>
          <a:ln/>
        </p:spPr>
        <p:txBody>
          <a:bodyPr wrap="square" rtlCol="0" anchor="ctr"/>
          <a:lstStyle/>
          <a:p>
            <a:pPr marL="0" indent="0">
              <a:buNone/>
            </a:pPr>
            <a:r>
              <a:rPr lang="en-US" sz="2000" b="1" dirty="0">
                <a:solidFill>
                  <a:srgbClr val="C8102E"/>
                </a:solidFill>
                <a:latin typeface="Arial" pitchFamily="34" charset="0"/>
                <a:ea typeface="Arial" pitchFamily="34" charset="-122"/>
                <a:cs typeface="Arial" pitchFamily="34" charset="-120"/>
              </a:rPr>
              <a:t>Declined</a:t>
            </a:r>
            <a:endParaRPr lang="en-US" sz="2000" dirty="0"/>
          </a:p>
        </p:txBody>
      </p:sp>
      <p:sp>
        <p:nvSpPr>
          <p:cNvPr id="11" name="Text 7"/>
          <p:cNvSpPr/>
          <p:nvPr/>
        </p:nvSpPr>
        <p:spPr>
          <a:xfrm>
            <a:off x="5680169" y="4407898"/>
            <a:ext cx="5575663" cy="1828800"/>
          </a:xfrm>
          <a:prstGeom prst="rect">
            <a:avLst/>
          </a:prstGeom>
          <a:noFill/>
          <a:ln/>
        </p:spPr>
        <p:txBody>
          <a:bodyPr wrap="square" rtlCol="0" anchor="t"/>
          <a:lstStyle/>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Mother's Boyfriend — Physical Abuse (−0.027**)</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Half-Siblings Split Across Households (−0.021**)</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Severe DV / Captivity &amp; Assault (−0.021†)</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Stepfather Household — DV &amp; CJ (−0.018*)</a:t>
            </a:r>
            <a:endParaRPr lang="en-US" dirty="0"/>
          </a:p>
          <a:p>
            <a:pPr marL="177800" indent="-177800">
              <a:spcAft>
                <a:spcPts val="400"/>
              </a:spcAft>
              <a:buSzPct val="100000"/>
              <a:buChar char="•"/>
            </a:pPr>
            <a:r>
              <a:rPr lang="en-US" dirty="0">
                <a:solidFill>
                  <a:srgbClr val="1F1F1F"/>
                </a:solidFill>
                <a:latin typeface="Arial" pitchFamily="34" charset="0"/>
                <a:ea typeface="Arial" pitchFamily="34" charset="-122"/>
                <a:cs typeface="Arial" pitchFamily="34" charset="-120"/>
              </a:rPr>
              <a:t>Blended-Family Custody &amp; Visitation (−0.015†)</a:t>
            </a:r>
            <a:endParaRPr lang="en-US" dirty="0"/>
          </a:p>
        </p:txBody>
      </p:sp>
      <p:sp>
        <p:nvSpPr>
          <p:cNvPr id="12" name="Text 8"/>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23</a:t>
            </a:r>
            <a:endParaRPr lang="en-US" sz="1600" dirty="0"/>
          </a:p>
        </p:txBody>
      </p:sp>
      <p:sp>
        <p:nvSpPr>
          <p:cNvPr id="14" name="Text 3">
            <a:extLst>
              <a:ext uri="{FF2B5EF4-FFF2-40B4-BE49-F238E27FC236}">
                <a16:creationId xmlns:a16="http://schemas.microsoft.com/office/drawing/2014/main" id="{159F852D-6BB7-20A0-A933-C09C09708C38}"/>
              </a:ext>
            </a:extLst>
          </p:cNvPr>
          <p:cNvSpPr/>
          <p:nvPr/>
        </p:nvSpPr>
        <p:spPr>
          <a:xfrm>
            <a:off x="456110" y="1266661"/>
            <a:ext cx="3291840" cy="274320"/>
          </a:xfrm>
          <a:prstGeom prst="rect">
            <a:avLst/>
          </a:prstGeom>
          <a:noFill/>
          <a:ln/>
        </p:spPr>
        <p:txBody>
          <a:bodyPr wrap="square" rtlCol="0" anchor="ctr"/>
          <a:lstStyle/>
          <a:p>
            <a:pPr marL="0" indent="0" algn="ctr">
              <a:buNone/>
            </a:pPr>
            <a:r>
              <a:rPr lang="en-US" sz="1600" b="1" dirty="0">
                <a:solidFill>
                  <a:srgbClr val="C8102E"/>
                </a:solidFill>
                <a:latin typeface="Arial" pitchFamily="34" charset="0"/>
                <a:ea typeface="Arial" pitchFamily="34" charset="-122"/>
                <a:cs typeface="Arial" pitchFamily="34" charset="-120"/>
              </a:rPr>
              <a:t>Circumstances of Incident</a:t>
            </a:r>
            <a:endParaRPr lang="en-US" sz="1600" dirty="0"/>
          </a:p>
        </p:txBody>
      </p:sp>
      <p:pic>
        <p:nvPicPr>
          <p:cNvPr id="16" name="Image 1" descr="assets/prev_circ.png">
            <a:extLst>
              <a:ext uri="{FF2B5EF4-FFF2-40B4-BE49-F238E27FC236}">
                <a16:creationId xmlns:a16="http://schemas.microsoft.com/office/drawing/2014/main" id="{EAADADAC-5E0F-7AD0-041F-B06F16047346}"/>
              </a:ext>
            </a:extLst>
          </p:cNvPr>
          <p:cNvPicPr>
            <a:picLocks noChangeAspect="1"/>
          </p:cNvPicPr>
          <p:nvPr/>
        </p:nvPicPr>
        <p:blipFill>
          <a:blip r:embed="rId4"/>
          <a:stretch>
            <a:fillRect/>
          </a:stretch>
        </p:blipFill>
        <p:spPr>
          <a:xfrm>
            <a:off x="456110" y="1615170"/>
            <a:ext cx="4622073" cy="48830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ppt_x"/>
                                          </p:val>
                                        </p:tav>
                                        <p:tav tm="100000">
                                          <p:val>
                                            <p:strVal val="#ppt_x"/>
                                          </p:val>
                                        </p:tav>
                                      </p:tavLst>
                                    </p:anim>
                                    <p:anim calcmode="lin" valueType="num">
                                      <p:cBhvr additive="base">
                                        <p:cTn id="12" dur="500" fill="hold"/>
                                        <p:tgtEl>
                                          <p:spTgt spid="14"/>
                                        </p:tgtEl>
                                        <p:attrNameLst>
                                          <p:attrName>ppt_y</p:attrName>
                                        </p:attrNameLst>
                                      </p:cBhvr>
                                      <p:tavLst>
                                        <p:tav tm="0">
                                          <p:val>
                                            <p:strVal val="1+#ppt_h/2"/>
                                          </p:val>
                                        </p:tav>
                                        <p:tav tm="100000">
                                          <p:val>
                                            <p:strVal val="#ppt_y"/>
                                          </p:val>
                                        </p:tav>
                                      </p:tavLst>
                                    </p:anim>
                                  </p:childTnLst>
                                </p:cTn>
                              </p:par>
                              <p:par>
                                <p:cTn id="13" presetID="2" presetClass="exit" presetSubtype="4" fill="hold" nodeType="withEffect">
                                  <p:stCondLst>
                                    <p:cond delay="0"/>
                                  </p:stCondLst>
                                  <p:childTnLst>
                                    <p:anim calcmode="lin" valueType="num">
                                      <p:cBhvr additive="base">
                                        <p:cTn id="14" dur="500"/>
                                        <p:tgtEl>
                                          <p:spTgt spid="16"/>
                                        </p:tgtEl>
                                        <p:attrNameLst>
                                          <p:attrName>ppt_x</p:attrName>
                                        </p:attrNameLst>
                                      </p:cBhvr>
                                      <p:tavLst>
                                        <p:tav tm="0">
                                          <p:val>
                                            <p:strVal val="ppt_x"/>
                                          </p:val>
                                        </p:tav>
                                        <p:tav tm="100000">
                                          <p:val>
                                            <p:strVal val="ppt_x"/>
                                          </p:val>
                                        </p:tav>
                                      </p:tavLst>
                                    </p:anim>
                                    <p:anim calcmode="lin" valueType="num">
                                      <p:cBhvr additive="base">
                                        <p:cTn id="15" dur="500"/>
                                        <p:tgtEl>
                                          <p:spTgt spid="16"/>
                                        </p:tgtEl>
                                        <p:attrNameLst>
                                          <p:attrName>ppt_y</p:attrName>
                                        </p:attrNameLst>
                                      </p:cBhvr>
                                      <p:tavLst>
                                        <p:tav tm="0">
                                          <p:val>
                                            <p:strVal val="ppt_y"/>
                                          </p:val>
                                        </p:tav>
                                        <p:tav tm="100000">
                                          <p:val>
                                            <p:strVal val="1+ppt_h/2"/>
                                          </p:val>
                                        </p:tav>
                                      </p:tavLst>
                                    </p:anim>
                                    <p:set>
                                      <p:cBhvr>
                                        <p:cTn id="16" dur="1" fill="hold">
                                          <p:stCondLst>
                                            <p:cond delay="499"/>
                                          </p:stCondLst>
                                        </p:cTn>
                                        <p:tgtEl>
                                          <p:spTgt spid="16"/>
                                        </p:tgtEl>
                                        <p:attrNameLst>
                                          <p:attrName>style.visibility</p:attrName>
                                        </p:attrNameLst>
                                      </p:cBhvr>
                                      <p:to>
                                        <p:strVal val="hidden"/>
                                      </p:to>
                                    </p:set>
                                  </p:childTnLst>
                                </p:cTn>
                              </p:par>
                              <p:par>
                                <p:cTn id="17" presetID="2" presetClass="exit" presetSubtype="4" fill="hold" grpId="0" nodeType="withEffect">
                                  <p:stCondLst>
                                    <p:cond delay="0"/>
                                  </p:stCondLst>
                                  <p:childTnLst>
                                    <p:anim calcmode="lin" valueType="num">
                                      <p:cBhvr additive="base">
                                        <p:cTn id="18" dur="500"/>
                                        <p:tgtEl>
                                          <p:spTgt spid="4"/>
                                        </p:tgtEl>
                                        <p:attrNameLst>
                                          <p:attrName>ppt_x</p:attrName>
                                        </p:attrNameLst>
                                      </p:cBhvr>
                                      <p:tavLst>
                                        <p:tav tm="0">
                                          <p:val>
                                            <p:strVal val="ppt_x"/>
                                          </p:val>
                                        </p:tav>
                                        <p:tav tm="100000">
                                          <p:val>
                                            <p:strVal val="ppt_x"/>
                                          </p:val>
                                        </p:tav>
                                      </p:tavLst>
                                    </p:anim>
                                    <p:anim calcmode="lin" valueType="num">
                                      <p:cBhvr additive="base">
                                        <p:cTn id="19" dur="500"/>
                                        <p:tgtEl>
                                          <p:spTgt spid="4"/>
                                        </p:tgtEl>
                                        <p:attrNameLst>
                                          <p:attrName>ppt_y</p:attrName>
                                        </p:attrNameLst>
                                      </p:cBhvr>
                                      <p:tavLst>
                                        <p:tav tm="0">
                                          <p:val>
                                            <p:strVal val="ppt_y"/>
                                          </p:val>
                                        </p:tav>
                                        <p:tav tm="100000">
                                          <p:val>
                                            <p:strVal val="1+ppt_h/2"/>
                                          </p:val>
                                        </p:tav>
                                      </p:tavLst>
                                    </p:anim>
                                    <p:set>
                                      <p:cBhvr>
                                        <p:cTn id="20"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1 · GEOGRAPHIC DISTRIBUTION OF FATALITY, NEAR FATALITY &amp; EGREGIOUS ABUSE</a:t>
            </a:r>
            <a:endParaRPr lang="en-US" sz="1600" dirty="0"/>
          </a:p>
        </p:txBody>
      </p:sp>
      <p:sp>
        <p:nvSpPr>
          <p:cNvPr id="3" name="Text 1"/>
          <p:cNvSpPr/>
          <p:nvPr/>
        </p:nvSpPr>
        <p:spPr>
          <a:xfrm>
            <a:off x="548640" y="832104"/>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Where Cases Concentrate</a:t>
            </a:r>
            <a:endParaRPr lang="en-US" sz="3000" dirty="0"/>
          </a:p>
        </p:txBody>
      </p:sp>
      <p:sp>
        <p:nvSpPr>
          <p:cNvPr id="4" name="Text 2"/>
          <p:cNvSpPr/>
          <p:nvPr/>
        </p:nvSpPr>
        <p:spPr>
          <a:xfrm>
            <a:off x="548640" y="1463040"/>
            <a:ext cx="5486400" cy="292608"/>
          </a:xfrm>
          <a:prstGeom prst="rect">
            <a:avLst/>
          </a:prstGeom>
          <a:noFill/>
          <a:ln/>
        </p:spPr>
        <p:txBody>
          <a:bodyPr wrap="square" rtlCol="0" anchor="ctr"/>
          <a:lstStyle/>
          <a:p>
            <a:pPr marL="0" indent="0" algn="ctr">
              <a:buNone/>
            </a:pPr>
            <a:r>
              <a:rPr lang="en-US" sz="1600" b="1" dirty="0">
                <a:solidFill>
                  <a:srgbClr val="C8102E"/>
                </a:solidFill>
                <a:latin typeface="Arial" pitchFamily="34" charset="0"/>
                <a:ea typeface="Arial" pitchFamily="34" charset="-122"/>
                <a:cs typeface="Arial" pitchFamily="34" charset="-120"/>
              </a:rPr>
              <a:t>Cases by investigating county</a:t>
            </a:r>
            <a:endParaRPr lang="en-US" sz="1600" dirty="0"/>
          </a:p>
        </p:txBody>
      </p:sp>
      <p:sp>
        <p:nvSpPr>
          <p:cNvPr id="5" name="Text 3"/>
          <p:cNvSpPr/>
          <p:nvPr/>
        </p:nvSpPr>
        <p:spPr>
          <a:xfrm>
            <a:off x="6309360" y="1463040"/>
            <a:ext cx="5486400" cy="292608"/>
          </a:xfrm>
          <a:prstGeom prst="rect">
            <a:avLst/>
          </a:prstGeom>
          <a:noFill/>
          <a:ln/>
        </p:spPr>
        <p:txBody>
          <a:bodyPr wrap="square" rtlCol="0" anchor="ctr"/>
          <a:lstStyle/>
          <a:p>
            <a:pPr marL="0" indent="0" algn="ctr">
              <a:buNone/>
            </a:pPr>
            <a:r>
              <a:rPr lang="en-US" sz="1600" b="1" dirty="0">
                <a:solidFill>
                  <a:srgbClr val="C8102E"/>
                </a:solidFill>
                <a:latin typeface="Arial" pitchFamily="34" charset="0"/>
                <a:ea typeface="Arial" pitchFamily="34" charset="-122"/>
                <a:cs typeface="Arial" pitchFamily="34" charset="-120"/>
              </a:rPr>
              <a:t>Standardized Incidence Ratio (SIR)</a:t>
            </a:r>
            <a:endParaRPr lang="en-US" sz="1600" dirty="0"/>
          </a:p>
        </p:txBody>
      </p:sp>
      <p:pic>
        <p:nvPicPr>
          <p:cNvPr id="6" name="Image 0" descr="assets/map_count.png"/>
          <p:cNvPicPr>
            <a:picLocks noChangeAspect="1"/>
          </p:cNvPicPr>
          <p:nvPr/>
        </p:nvPicPr>
        <p:blipFill>
          <a:blip r:embed="rId3"/>
          <a:stretch>
            <a:fillRect/>
          </a:stretch>
        </p:blipFill>
        <p:spPr>
          <a:xfrm>
            <a:off x="1171135" y="1783080"/>
            <a:ext cx="4241409" cy="3063240"/>
          </a:xfrm>
          <a:prstGeom prst="rect">
            <a:avLst/>
          </a:prstGeom>
        </p:spPr>
      </p:pic>
      <p:pic>
        <p:nvPicPr>
          <p:cNvPr id="7" name="Image 1" descr="assets/map_sir.png"/>
          <p:cNvPicPr>
            <a:picLocks noChangeAspect="1"/>
          </p:cNvPicPr>
          <p:nvPr/>
        </p:nvPicPr>
        <p:blipFill>
          <a:blip r:embed="rId4"/>
          <a:stretch>
            <a:fillRect/>
          </a:stretch>
        </p:blipFill>
        <p:spPr>
          <a:xfrm>
            <a:off x="6931855" y="1783080"/>
            <a:ext cx="4241409" cy="3063240"/>
          </a:xfrm>
          <a:prstGeom prst="rect">
            <a:avLst/>
          </a:prstGeom>
        </p:spPr>
      </p:pic>
      <p:sp>
        <p:nvSpPr>
          <p:cNvPr id="8" name="Shape 4"/>
          <p:cNvSpPr/>
          <p:nvPr/>
        </p:nvSpPr>
        <p:spPr>
          <a:xfrm>
            <a:off x="548640" y="5029200"/>
            <a:ext cx="11094415" cy="1097280"/>
          </a:xfrm>
          <a:prstGeom prst="roundRect">
            <a:avLst>
              <a:gd name="adj" fmla="val 5000"/>
            </a:avLst>
          </a:prstGeom>
          <a:solidFill>
            <a:srgbClr val="F3F1F1"/>
          </a:solidFill>
          <a:ln w="12700">
            <a:solidFill>
              <a:srgbClr val="E0D5D5"/>
            </a:solidFill>
            <a:prstDash val="solid"/>
          </a:ln>
        </p:spPr>
        <p:txBody>
          <a:bodyPr/>
          <a:lstStyle/>
          <a:p>
            <a:endParaRPr lang="en-US"/>
          </a:p>
        </p:txBody>
      </p:sp>
      <p:sp>
        <p:nvSpPr>
          <p:cNvPr id="9" name="Text 5"/>
          <p:cNvSpPr/>
          <p:nvPr/>
        </p:nvSpPr>
        <p:spPr>
          <a:xfrm>
            <a:off x="777240" y="5074920"/>
            <a:ext cx="10637215" cy="1005840"/>
          </a:xfrm>
          <a:prstGeom prst="rect">
            <a:avLst/>
          </a:prstGeom>
          <a:noFill/>
          <a:ln/>
        </p:spPr>
        <p:txBody>
          <a:bodyPr wrap="square" rtlCol="0" anchor="ctr"/>
          <a:lstStyle/>
          <a:p>
            <a:pPr marL="0" indent="0">
              <a:lnSpc>
                <a:spcPct val="103000"/>
              </a:lnSpc>
              <a:buNone/>
            </a:pPr>
            <a:r>
              <a:rPr lang="en-US" sz="1600" b="1" dirty="0">
                <a:solidFill>
                  <a:srgbClr val="8B0000"/>
                </a:solidFill>
                <a:latin typeface="Arial" pitchFamily="34" charset="0"/>
                <a:ea typeface="Arial" pitchFamily="34" charset="-122"/>
                <a:cs typeface="Arial" pitchFamily="34" charset="-120"/>
              </a:rPr>
              <a:t>El Paso, Denver &amp; Adams</a:t>
            </a:r>
            <a:r>
              <a:rPr lang="en-US" sz="1600" dirty="0">
                <a:solidFill>
                  <a:srgbClr val="1F1F1F"/>
                </a:solidFill>
                <a:latin typeface="Arial" pitchFamily="34" charset="0"/>
                <a:ea typeface="Arial" pitchFamily="34" charset="-122"/>
                <a:cs typeface="Arial" pitchFamily="34" charset="-120"/>
              </a:rPr>
              <a:t> account for 55.9% of geocoded cases. Adjusting for child population, El Paso has ~2× the expected cases (SIR = 2.03) and Denver exceeds expectation (1.41); smaller counties show excesses (Fremont 3.39, Mesa 1.97) while affluent suburbs fall well below (Douglas 0.24, Boulder 0.54, Arapahoe 0.57).</a:t>
            </a:r>
            <a:endParaRPr lang="en-US" sz="1600" dirty="0"/>
          </a:p>
        </p:txBody>
      </p:sp>
      <p:sp>
        <p:nvSpPr>
          <p:cNvPr id="10" name="Text 6"/>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24</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PRIOR DHS INVOLVEMENT → INCIDENT</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Inter-County Case Flow</a:t>
            </a:r>
            <a:endParaRPr lang="en-US" sz="3000" dirty="0"/>
          </a:p>
        </p:txBody>
      </p:sp>
      <p:pic>
        <p:nvPicPr>
          <p:cNvPr id="4" name="Image 0" descr="assets/flow.png"/>
          <p:cNvPicPr>
            <a:picLocks noChangeAspect="1"/>
          </p:cNvPicPr>
          <p:nvPr/>
        </p:nvPicPr>
        <p:blipFill>
          <a:blip r:embed="rId3"/>
          <a:stretch>
            <a:fillRect/>
          </a:stretch>
        </p:blipFill>
        <p:spPr>
          <a:xfrm>
            <a:off x="1036786" y="1600200"/>
            <a:ext cx="5607387" cy="4480560"/>
          </a:xfrm>
          <a:prstGeom prst="rect">
            <a:avLst/>
          </a:prstGeom>
        </p:spPr>
      </p:pic>
      <p:sp>
        <p:nvSpPr>
          <p:cNvPr id="5" name="Text 2"/>
          <p:cNvSpPr/>
          <p:nvPr/>
        </p:nvSpPr>
        <p:spPr>
          <a:xfrm>
            <a:off x="6989780" y="1087328"/>
            <a:ext cx="4749501" cy="5331759"/>
          </a:xfrm>
          <a:prstGeom prst="rect">
            <a:avLst/>
          </a:prstGeom>
          <a:noFill/>
          <a:ln/>
        </p:spPr>
        <p:txBody>
          <a:bodyPr wrap="square" rtlCol="0" anchor="t"/>
          <a:lstStyle/>
          <a:p>
            <a:pPr marL="177800" indent="-177800">
              <a:spcAft>
                <a:spcPts val="1200"/>
              </a:spcAft>
              <a:buSzPct val="100000"/>
              <a:buChar char="•"/>
            </a:pPr>
            <a:r>
              <a:rPr lang="en-US" sz="2000" dirty="0">
                <a:solidFill>
                  <a:srgbClr val="1F1F1F"/>
                </a:solidFill>
                <a:latin typeface="Arial" pitchFamily="34" charset="0"/>
                <a:ea typeface="Arial" pitchFamily="34" charset="-122"/>
                <a:cs typeface="Arial" pitchFamily="34" charset="-120"/>
              </a:rPr>
              <a:t>Cross-county movement concentrated among four adjacent Front Range counties — Adams, Arapahoe, Denver, Jefferson.</a:t>
            </a:r>
            <a:endParaRPr lang="en-US" sz="2000" dirty="0"/>
          </a:p>
          <a:p>
            <a:pPr marL="177800" indent="-177800">
              <a:spcAft>
                <a:spcPts val="1200"/>
              </a:spcAft>
              <a:buSzPct val="100000"/>
              <a:buChar char="•"/>
            </a:pPr>
            <a:r>
              <a:rPr lang="en-US" sz="2000" dirty="0">
                <a:solidFill>
                  <a:srgbClr val="1F1F1F"/>
                </a:solidFill>
                <a:latin typeface="Arial" pitchFamily="34" charset="0"/>
                <a:ea typeface="Arial" pitchFamily="34" charset="-122"/>
                <a:cs typeface="Arial" pitchFamily="34" charset="-120"/>
              </a:rPr>
              <a:t>Most common paths: Adams→Denver and </a:t>
            </a:r>
            <a:r>
              <a:rPr lang="en-US" sz="2000" dirty="0" err="1">
                <a:solidFill>
                  <a:srgbClr val="1F1F1F"/>
                </a:solidFill>
                <a:latin typeface="Arial" pitchFamily="34" charset="0"/>
                <a:ea typeface="Arial" pitchFamily="34" charset="-122"/>
                <a:cs typeface="Arial" pitchFamily="34" charset="-120"/>
              </a:rPr>
              <a:t>Arapahoe→Denver</a:t>
            </a:r>
            <a:r>
              <a:rPr lang="en-US" sz="2000" dirty="0">
                <a:solidFill>
                  <a:srgbClr val="1F1F1F"/>
                </a:solidFill>
                <a:latin typeface="Arial" pitchFamily="34" charset="0"/>
                <a:ea typeface="Arial" pitchFamily="34" charset="-122"/>
                <a:cs typeface="Arial" pitchFamily="34" charset="-120"/>
              </a:rPr>
              <a:t>.</a:t>
            </a:r>
            <a:endParaRPr lang="en-US" sz="2000" dirty="0"/>
          </a:p>
          <a:p>
            <a:pPr marL="177800" indent="-177800">
              <a:spcAft>
                <a:spcPts val="1200"/>
              </a:spcAft>
              <a:buSzPct val="100000"/>
              <a:buChar char="•"/>
            </a:pPr>
            <a:r>
              <a:rPr lang="en-US" sz="2000" dirty="0">
                <a:solidFill>
                  <a:srgbClr val="1F1F1F"/>
                </a:solidFill>
                <a:latin typeface="Arial" pitchFamily="34" charset="0"/>
                <a:ea typeface="Arial" pitchFamily="34" charset="-122"/>
                <a:cs typeface="Arial" pitchFamily="34" charset="-120"/>
              </a:rPr>
              <a:t>A few long-distance flows originated in rural southern and southwestern counties, raising service-continuity concerns.</a:t>
            </a:r>
            <a:endParaRPr lang="en-US" sz="2000" dirty="0"/>
          </a:p>
          <a:p>
            <a:pPr marL="177800" indent="-177800">
              <a:spcAft>
                <a:spcPts val="800"/>
              </a:spcAft>
              <a:buSzPct val="100000"/>
              <a:buChar char="•"/>
            </a:pPr>
            <a:r>
              <a:rPr lang="en-US" sz="2000" b="1" dirty="0">
                <a:solidFill>
                  <a:srgbClr val="8B0000"/>
                </a:solidFill>
                <a:latin typeface="Arial" pitchFamily="34" charset="0"/>
                <a:ea typeface="Arial" pitchFamily="34" charset="-122"/>
                <a:cs typeface="Arial" pitchFamily="34" charset="-120"/>
              </a:rPr>
              <a:t>These movement histories are recoverable only from the narrative text.</a:t>
            </a:r>
            <a:endParaRPr lang="en-US" sz="2000" dirty="0"/>
          </a:p>
        </p:txBody>
      </p:sp>
      <p:sp>
        <p:nvSpPr>
          <p:cNvPr id="6" name="Text 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25</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6">
    <p:bg>
      <p:bgPr>
        <a:solidFill>
          <a:srgbClr val="5A0A10"/>
        </a:solidFill>
        <a:effectLst/>
      </p:bgPr>
    </p:bg>
    <p:spTree>
      <p:nvGrpSpPr>
        <p:cNvPr id="1" name=""/>
        <p:cNvGrpSpPr/>
        <p:nvPr/>
      </p:nvGrpSpPr>
      <p:grpSpPr>
        <a:xfrm>
          <a:off x="0" y="0"/>
          <a:ext cx="0" cy="0"/>
          <a:chOff x="0" y="0"/>
          <a:chExt cx="0" cy="0"/>
        </a:xfrm>
      </p:grpSpPr>
      <p:sp>
        <p:nvSpPr>
          <p:cNvPr id="2" name="Text 0"/>
          <p:cNvSpPr/>
          <p:nvPr/>
        </p:nvSpPr>
        <p:spPr>
          <a:xfrm>
            <a:off x="548640" y="2468880"/>
            <a:ext cx="11094415" cy="365760"/>
          </a:xfrm>
          <a:prstGeom prst="rect">
            <a:avLst/>
          </a:prstGeom>
          <a:noFill/>
          <a:ln/>
        </p:spPr>
        <p:txBody>
          <a:bodyPr wrap="square" rtlCol="0" anchor="ctr"/>
          <a:lstStyle/>
          <a:p>
            <a:pPr marL="0" indent="0">
              <a:buNone/>
            </a:pPr>
            <a:r>
              <a:rPr lang="en-US" sz="1800" b="1" kern="0" spc="300" dirty="0">
                <a:solidFill>
                  <a:srgbClr val="E8A0A6"/>
                </a:solidFill>
                <a:latin typeface="Arial" pitchFamily="34" charset="0"/>
                <a:ea typeface="Arial" pitchFamily="34" charset="-122"/>
                <a:cs typeface="Arial" pitchFamily="34" charset="-120"/>
              </a:rPr>
              <a:t>STUDY 2 · RESULTS</a:t>
            </a:r>
            <a:endParaRPr lang="en-US" sz="1800" dirty="0"/>
          </a:p>
        </p:txBody>
      </p:sp>
      <p:sp>
        <p:nvSpPr>
          <p:cNvPr id="3" name="Text 1"/>
          <p:cNvSpPr/>
          <p:nvPr/>
        </p:nvSpPr>
        <p:spPr>
          <a:xfrm>
            <a:off x="548640" y="2834640"/>
            <a:ext cx="11094415" cy="1097280"/>
          </a:xfrm>
          <a:prstGeom prst="rect">
            <a:avLst/>
          </a:prstGeom>
          <a:noFill/>
          <a:ln/>
        </p:spPr>
        <p:txBody>
          <a:bodyPr wrap="square" rtlCol="0" anchor="t"/>
          <a:lstStyle/>
          <a:p>
            <a:pPr marL="0" indent="0">
              <a:buNone/>
            </a:pPr>
            <a:r>
              <a:rPr lang="en-US" sz="4000" b="1" dirty="0">
                <a:solidFill>
                  <a:srgbClr val="FFFFFF"/>
                </a:solidFill>
                <a:latin typeface="Arial" pitchFamily="34" charset="0"/>
                <a:ea typeface="Arial" pitchFamily="34" charset="-122"/>
                <a:cs typeface="Arial" pitchFamily="34" charset="-120"/>
              </a:rPr>
              <a:t>Legal Narratives from Case Law</a:t>
            </a:r>
            <a:endParaRPr lang="en-US" sz="4000" dirty="0"/>
          </a:p>
        </p:txBody>
      </p:sp>
      <p:sp>
        <p:nvSpPr>
          <p:cNvPr id="4" name="Text 2"/>
          <p:cNvSpPr/>
          <p:nvPr/>
        </p:nvSpPr>
        <p:spPr>
          <a:xfrm>
            <a:off x="548640" y="3886200"/>
            <a:ext cx="9997135" cy="914400"/>
          </a:xfrm>
          <a:prstGeom prst="rect">
            <a:avLst/>
          </a:prstGeom>
          <a:noFill/>
          <a:ln/>
        </p:spPr>
        <p:txBody>
          <a:bodyPr wrap="square" rtlCol="0" anchor="t"/>
          <a:lstStyle/>
          <a:p>
            <a:pPr marL="0" indent="0">
              <a:lnSpc>
                <a:spcPct val="110000"/>
              </a:lnSpc>
              <a:buNone/>
            </a:pPr>
            <a:r>
              <a:rPr lang="en-US" sz="1800" dirty="0">
                <a:solidFill>
                  <a:srgbClr val="F0D6D8"/>
                </a:solidFill>
                <a:latin typeface="Arial" pitchFamily="34" charset="0"/>
                <a:ea typeface="Arial" pitchFamily="34" charset="-122"/>
                <a:cs typeface="Arial" pitchFamily="34" charset="-120"/>
              </a:rPr>
              <a:t>Appellate opinions surface how abuse-related craniofacial injury, its mechanisms, and its long-term consequences in children are documented — and preserved — in the legal record.</a:t>
            </a:r>
            <a:endParaRPr lang="en-US" sz="1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COURTLISTENER</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Corpus &amp; Retrieval</a:t>
            </a:r>
            <a:endParaRPr lang="en-US" sz="3000" dirty="0"/>
          </a:p>
        </p:txBody>
      </p:sp>
      <p:pic>
        <p:nvPicPr>
          <p:cNvPr id="4" name="Image 0" descr="assets/opinions_year.png"/>
          <p:cNvPicPr>
            <a:picLocks noChangeAspect="1"/>
          </p:cNvPicPr>
          <p:nvPr/>
        </p:nvPicPr>
        <p:blipFill>
          <a:blip r:embed="rId3"/>
          <a:stretch>
            <a:fillRect/>
          </a:stretch>
        </p:blipFill>
        <p:spPr>
          <a:xfrm>
            <a:off x="548640" y="2047570"/>
            <a:ext cx="6035040" cy="3311500"/>
          </a:xfrm>
          <a:prstGeom prst="rect">
            <a:avLst/>
          </a:prstGeom>
        </p:spPr>
      </p:pic>
      <p:sp>
        <p:nvSpPr>
          <p:cNvPr id="6" name="Text 3"/>
          <p:cNvSpPr/>
          <p:nvPr/>
        </p:nvSpPr>
        <p:spPr>
          <a:xfrm>
            <a:off x="6766560" y="2563521"/>
            <a:ext cx="4876495" cy="3311499"/>
          </a:xfrm>
          <a:prstGeom prst="rect">
            <a:avLst/>
          </a:prstGeom>
          <a:noFill/>
          <a:ln/>
        </p:spPr>
        <p:txBody>
          <a:bodyPr wrap="square" rtlCol="0" anchor="t"/>
          <a:lstStyle/>
          <a:p>
            <a:pPr marL="177800" indent="-177800">
              <a:spcAft>
                <a:spcPts val="1100"/>
              </a:spcAft>
              <a:buSzPct val="100000"/>
              <a:buChar char="•"/>
            </a:pPr>
            <a:r>
              <a:rPr lang="en-US" sz="2000" dirty="0">
                <a:solidFill>
                  <a:srgbClr val="1F1F1F"/>
                </a:solidFill>
                <a:latin typeface="Arial" pitchFamily="34" charset="0"/>
                <a:ea typeface="Arial" pitchFamily="34" charset="-122"/>
                <a:cs typeface="Arial" pitchFamily="34" charset="-120"/>
              </a:rPr>
              <a:t>751 full-text opinions → GPT-4o-mini structured extraction of 9 fields per case.</a:t>
            </a:r>
            <a:endParaRPr lang="en-US" sz="2000" dirty="0"/>
          </a:p>
          <a:p>
            <a:pPr marL="177800" indent="-177800">
              <a:spcAft>
                <a:spcPts val="1100"/>
              </a:spcAft>
              <a:buSzPct val="100000"/>
              <a:buChar char="•"/>
            </a:pPr>
            <a:r>
              <a:rPr lang="en-US" sz="2000" dirty="0">
                <a:solidFill>
                  <a:srgbClr val="1F1F1F"/>
                </a:solidFill>
                <a:latin typeface="Arial" pitchFamily="34" charset="0"/>
                <a:ea typeface="Arial" pitchFamily="34" charset="-122"/>
                <a:cs typeface="Arial" pitchFamily="34" charset="-120"/>
              </a:rPr>
              <a:t>Confirmed cases carried to STM: Injury Mechanism (K=13) and Long-Term Consequences (K=14).</a:t>
            </a:r>
            <a:endParaRPr lang="en-US" sz="2000" dirty="0"/>
          </a:p>
          <a:p>
            <a:pPr marL="177800" indent="-177800">
              <a:spcAft>
                <a:spcPts val="1100"/>
              </a:spcAft>
              <a:buSzPct val="100000"/>
              <a:buChar char="•"/>
            </a:pPr>
            <a:r>
              <a:rPr lang="en-US" sz="2000" dirty="0">
                <a:solidFill>
                  <a:srgbClr val="1F1F1F"/>
                </a:solidFill>
                <a:latin typeface="Arial" pitchFamily="34" charset="0"/>
                <a:ea typeface="Arial" pitchFamily="34" charset="-122"/>
                <a:cs typeface="Arial" pitchFamily="34" charset="-120"/>
              </a:rPr>
              <a:t>A consistent upward trend from 2015–2020 (~21 to ~56 opinions).</a:t>
            </a:r>
            <a:endParaRPr lang="en-US" sz="2000" dirty="0"/>
          </a:p>
        </p:txBody>
      </p:sp>
      <p:sp>
        <p:nvSpPr>
          <p:cNvPr id="10" name="Text 7"/>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27</a:t>
            </a:r>
            <a:endParaRPr lang="en-US" sz="16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10493478-329B-9E34-803E-A45D126B52B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72F9266E-A45C-89A3-8870-B9D200C83E74}"/>
              </a:ext>
            </a:extLst>
          </p:cNvPr>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COURTLISTENER</a:t>
            </a:r>
            <a:endParaRPr lang="en-US" sz="1600" dirty="0"/>
          </a:p>
        </p:txBody>
      </p:sp>
      <p:sp>
        <p:nvSpPr>
          <p:cNvPr id="3" name="Text 1">
            <a:extLst>
              <a:ext uri="{FF2B5EF4-FFF2-40B4-BE49-F238E27FC236}">
                <a16:creationId xmlns:a16="http://schemas.microsoft.com/office/drawing/2014/main" id="{78E38530-9A66-2052-6F05-74552CBCC8CF}"/>
              </a:ext>
            </a:extLst>
          </p:cNvPr>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Corpus &amp; Retrieval</a:t>
            </a:r>
            <a:endParaRPr lang="en-US" sz="3000" dirty="0"/>
          </a:p>
        </p:txBody>
      </p:sp>
      <p:sp>
        <p:nvSpPr>
          <p:cNvPr id="10" name="Text 7">
            <a:extLst>
              <a:ext uri="{FF2B5EF4-FFF2-40B4-BE49-F238E27FC236}">
                <a16:creationId xmlns:a16="http://schemas.microsoft.com/office/drawing/2014/main" id="{5D1510B3-7B0D-2034-13B7-D9FFDD079F59}"/>
              </a:ext>
            </a:extLst>
          </p:cNvPr>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27</a:t>
            </a:r>
            <a:endParaRPr lang="en-US" sz="1600" dirty="0"/>
          </a:p>
        </p:txBody>
      </p:sp>
      <p:sp>
        <p:nvSpPr>
          <p:cNvPr id="7" name="Shape 3">
            <a:extLst>
              <a:ext uri="{FF2B5EF4-FFF2-40B4-BE49-F238E27FC236}">
                <a16:creationId xmlns:a16="http://schemas.microsoft.com/office/drawing/2014/main" id="{737C9C8C-2BEA-E02B-072E-7FA8D5BD711E}"/>
              </a:ext>
            </a:extLst>
          </p:cNvPr>
          <p:cNvSpPr/>
          <p:nvPr/>
        </p:nvSpPr>
        <p:spPr>
          <a:xfrm>
            <a:off x="612648" y="1273629"/>
            <a:ext cx="11457432" cy="5145460"/>
          </a:xfrm>
          <a:prstGeom prst="rect">
            <a:avLst/>
          </a:prstGeom>
          <a:solidFill>
            <a:srgbClr val="FFF8F8"/>
          </a:solidFill>
          <a:ln w="6350">
            <a:solidFill>
              <a:srgbClr val="DDAAA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Text 4">
            <a:extLst>
              <a:ext uri="{FF2B5EF4-FFF2-40B4-BE49-F238E27FC236}">
                <a16:creationId xmlns:a16="http://schemas.microsoft.com/office/drawing/2014/main" id="{6DC658A9-DD25-B508-90AE-4EFB2D01E247}"/>
              </a:ext>
            </a:extLst>
          </p:cNvPr>
          <p:cNvSpPr/>
          <p:nvPr/>
        </p:nvSpPr>
        <p:spPr>
          <a:xfrm>
            <a:off x="749808" y="1410789"/>
            <a:ext cx="11183112" cy="4332514"/>
          </a:xfrm>
          <a:prstGeom prst="rect">
            <a:avLst/>
          </a:prstGeom>
          <a:noFill/>
          <a:ln/>
        </p:spPr>
        <p:txBody>
          <a:bodyPr wrap="square"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dirty="0">
                <a:ln>
                  <a:noFill/>
                </a:ln>
                <a:solidFill>
                  <a:srgbClr val="8B0000"/>
                </a:solidFill>
                <a:effectLst/>
                <a:uLnTx/>
                <a:uFillTx/>
                <a:latin typeface="+mj-lt"/>
                <a:ea typeface="Calibri" pitchFamily="34" charset="-122"/>
                <a:cs typeface="Calibri" pitchFamily="34" charset="-120"/>
              </a:rPr>
              <a:t>FACTS AND PROCEDURAL HISTORY {¶2} </a:t>
            </a:r>
            <a:r>
              <a:rPr kumimoji="0" lang="en-US" sz="1600" b="0" i="0" u="none" strike="noStrike" kern="1200" cap="none" spc="0" normalizeH="0" baseline="0" noProof="0" dirty="0">
                <a:ln>
                  <a:noFill/>
                </a:ln>
                <a:solidFill>
                  <a:srgbClr val="1A1A1A"/>
                </a:solidFill>
                <a:effectLst/>
                <a:uLnTx/>
                <a:uFillTx/>
                <a:latin typeface="+mj-lt"/>
                <a:ea typeface="Calibri" pitchFamily="34" charset="-122"/>
                <a:cs typeface="Calibri" pitchFamily="34" charset="-120"/>
              </a:rPr>
              <a:t>D.M. and P.M. are the biological parents of A.M., born in November 2020. </a:t>
            </a:r>
            <a:r>
              <a:rPr kumimoji="0" lang="en-US" sz="1600" b="1" i="0" u="none" strike="noStrike" kern="1200" cap="none" spc="0" normalizeH="0" baseline="0" noProof="0" dirty="0">
                <a:ln>
                  <a:noFill/>
                </a:ln>
                <a:solidFill>
                  <a:srgbClr val="8B0000"/>
                </a:solidFill>
                <a:effectLst/>
                <a:uLnTx/>
                <a:uFillTx/>
                <a:latin typeface="+mj-lt"/>
                <a:ea typeface="Calibri" pitchFamily="34" charset="-122"/>
                <a:cs typeface="Calibri" pitchFamily="34" charset="-120"/>
              </a:rPr>
              <a:t>A.M. was born at 24-weeks</a:t>
            </a:r>
            <a:r>
              <a:rPr kumimoji="0" lang="en-US" sz="1600" b="0" i="0" u="none" strike="noStrike" kern="1200" cap="none" spc="0" normalizeH="0" baseline="0" noProof="0" dirty="0">
                <a:ln>
                  <a:noFill/>
                </a:ln>
                <a:solidFill>
                  <a:srgbClr val="1A1A1A"/>
                </a:solidFill>
                <a:effectLst/>
                <a:uLnTx/>
                <a:uFillTx/>
                <a:latin typeface="+mj-lt"/>
                <a:ea typeface="Calibri" pitchFamily="34" charset="-122"/>
                <a:cs typeface="Calibri" pitchFamily="34" charset="-120"/>
              </a:rPr>
              <a:t> and placed in the NICU at Akron Children's Hospital. </a:t>
            </a:r>
            <a:r>
              <a:rPr kumimoji="0" lang="en-US" sz="1600" b="1" i="0" u="none" strike="noStrike" kern="1200" cap="none" spc="0" normalizeH="0" baseline="0" noProof="0" dirty="0">
                <a:ln>
                  <a:noFill/>
                </a:ln>
                <a:solidFill>
                  <a:srgbClr val="0055AA"/>
                </a:solidFill>
                <a:effectLst/>
                <a:uLnTx/>
                <a:uFillTx/>
                <a:latin typeface="+mj-lt"/>
                <a:ea typeface="Calibri" pitchFamily="34" charset="-122"/>
                <a:cs typeface="Calibri" pitchFamily="34" charset="-120"/>
              </a:rPr>
              <a:t>A.M. was diagnosed with spastic quadriplegia and cerebral palsy.</a:t>
            </a:r>
            <a:r>
              <a:rPr kumimoji="0" lang="en-US" sz="1600" b="0" i="0" u="none" strike="noStrike" kern="1200" cap="none" spc="0" normalizeH="0" baseline="0" noProof="0" dirty="0">
                <a:ln>
                  <a:noFill/>
                </a:ln>
                <a:solidFill>
                  <a:srgbClr val="1A1A1A"/>
                </a:solidFill>
                <a:effectLst/>
                <a:uLnTx/>
                <a:uFillTx/>
                <a:latin typeface="+mj-lt"/>
                <a:ea typeface="Calibri" pitchFamily="34" charset="-122"/>
                <a:cs typeface="Calibri" pitchFamily="34" charset="-120"/>
              </a:rPr>
              <a:t> ACH reported multiple issues including the child's trach tube kept coming dislodged, the child's bed was saturated with cold water, her feeds were being interfered with, and the child suffered a ruptured eardrum with no explanation. The hospital was also concerned about </a:t>
            </a:r>
            <a:r>
              <a:rPr kumimoji="0" lang="en-US" sz="1600" b="1" i="0" u="none" strike="noStrike" kern="1200" cap="none" spc="0" normalizeH="0" baseline="0" noProof="0" dirty="0">
                <a:ln>
                  <a:noFill/>
                </a:ln>
                <a:solidFill>
                  <a:srgbClr val="8B0000"/>
                </a:solidFill>
                <a:effectLst/>
                <a:uLnTx/>
                <a:uFillTx/>
                <a:latin typeface="+mj-lt"/>
                <a:ea typeface="Calibri" pitchFamily="34" charset="-122"/>
                <a:cs typeface="Calibri" pitchFamily="34" charset="-120"/>
              </a:rPr>
              <a:t>domestic violence between Mother and Father.</a:t>
            </a:r>
            <a:r>
              <a:rPr kumimoji="0" lang="en-US" sz="1600" b="0" i="0" u="none" strike="noStrike" kern="1200" cap="none" spc="0" normalizeH="0" baseline="0" noProof="0" dirty="0">
                <a:ln>
                  <a:noFill/>
                </a:ln>
                <a:solidFill>
                  <a:srgbClr val="1A1A1A"/>
                </a:solidFill>
                <a:effectLst/>
                <a:uLnTx/>
                <a:uFillTx/>
                <a:latin typeface="+mj-lt"/>
                <a:ea typeface="Calibri" pitchFamily="34" charset="-122"/>
                <a:cs typeface="Calibri" pitchFamily="34" charset="-120"/>
              </a:rPr>
              <a:t> {¶4} Mother stated she </a:t>
            </a:r>
            <a:r>
              <a:rPr kumimoji="0" lang="en-US" sz="1600" b="1" i="0" u="none" strike="noStrike" kern="1200" cap="none" spc="0" normalizeH="0" baseline="0" noProof="0" dirty="0">
                <a:ln>
                  <a:noFill/>
                </a:ln>
                <a:solidFill>
                  <a:srgbClr val="006600"/>
                </a:solidFill>
                <a:effectLst/>
                <a:uLnTx/>
                <a:uFillTx/>
                <a:latin typeface="+mj-lt"/>
                <a:ea typeface="Calibri" pitchFamily="34" charset="-122"/>
                <a:cs typeface="Calibri" pitchFamily="34" charset="-120"/>
              </a:rPr>
              <a:t>accidentally knocked a cup of cold water on the child.</a:t>
            </a:r>
            <a:r>
              <a:rPr kumimoji="0" lang="en-US" sz="1600" b="0" i="0" u="none" strike="noStrike" kern="1200" cap="none" spc="0" normalizeH="0" baseline="0" noProof="0" dirty="0">
                <a:ln>
                  <a:noFill/>
                </a:ln>
                <a:solidFill>
                  <a:srgbClr val="1A1A1A"/>
                </a:solidFill>
                <a:effectLst/>
                <a:uLnTx/>
                <a:uFillTx/>
                <a:latin typeface="+mj-lt"/>
                <a:ea typeface="Calibri" pitchFamily="34" charset="-122"/>
                <a:cs typeface="Calibri" pitchFamily="34" charset="-120"/>
              </a:rPr>
              <a:t> Mother allegedly later admitted she </a:t>
            </a:r>
            <a:r>
              <a:rPr kumimoji="0" lang="en-US" sz="1600" b="1" i="0" u="none" strike="noStrike" kern="1200" cap="none" spc="0" normalizeH="0" baseline="0" noProof="0" dirty="0">
                <a:ln>
                  <a:noFill/>
                </a:ln>
                <a:solidFill>
                  <a:srgbClr val="8B0000"/>
                </a:solidFill>
                <a:effectLst/>
                <a:uLnTx/>
                <a:uFillTx/>
                <a:latin typeface="+mj-lt"/>
                <a:ea typeface="Calibri" pitchFamily="34" charset="-122"/>
                <a:cs typeface="Calibri" pitchFamily="34" charset="-120"/>
              </a:rPr>
              <a:t>intentionally poured water on the child</a:t>
            </a:r>
            <a:r>
              <a:rPr kumimoji="0" lang="en-US" sz="1600" b="0" i="0" u="none" strike="noStrike" kern="1200" cap="none" spc="0" normalizeH="0" baseline="0" noProof="0" dirty="0">
                <a:ln>
                  <a:noFill/>
                </a:ln>
                <a:solidFill>
                  <a:srgbClr val="1A1A1A"/>
                </a:solidFill>
                <a:effectLst/>
                <a:uLnTx/>
                <a:uFillTx/>
                <a:latin typeface="+mj-lt"/>
                <a:ea typeface="Calibri" pitchFamily="34" charset="-122"/>
                <a:cs typeface="Calibri" pitchFamily="34" charset="-120"/>
              </a:rPr>
              <a:t> at other times. Mother stated she had a </a:t>
            </a:r>
            <a:r>
              <a:rPr kumimoji="0" lang="en-US" sz="1600" b="1" i="0" u="none" strike="noStrike" kern="1200" cap="none" spc="0" normalizeH="0" baseline="0" noProof="0" dirty="0">
                <a:ln>
                  <a:noFill/>
                </a:ln>
                <a:solidFill>
                  <a:srgbClr val="CC6600"/>
                </a:solidFill>
                <a:effectLst/>
                <a:uLnTx/>
                <a:uFillTx/>
                <a:latin typeface="+mj-lt"/>
                <a:ea typeface="Calibri" pitchFamily="34" charset="-122"/>
                <a:cs typeface="Calibri" pitchFamily="34" charset="-120"/>
              </a:rPr>
              <a:t>traumatic brain injury and blacked out at times.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solidFill>
                <a:srgbClr val="CC6600"/>
              </a:solidFill>
              <a:latin typeface="+mj-lt"/>
              <a:ea typeface="Calibri" pitchFamily="34" charset="-122"/>
              <a:cs typeface="Calibri" pitchFamily="34" charset="-120"/>
            </a:endParaRPr>
          </a:p>
          <a:p>
            <a:r>
              <a:rPr lang="en-US" b="1" u="sng" dirty="0">
                <a:solidFill>
                  <a:srgbClr val="8B0000"/>
                </a:solidFill>
                <a:latin typeface="+mj-lt"/>
              </a:rPr>
              <a:t>FACTS AND PROCEDURAL HISTORY {¶ 2} </a:t>
            </a:r>
            <a:r>
              <a:rPr lang="en-US" sz="1600" dirty="0">
                <a:latin typeface="+mj-lt"/>
              </a:rPr>
              <a:t>Greene County Children’s Services (GCCS) became involved with the family in 2020. After C.W.R. </a:t>
            </a:r>
            <a:r>
              <a:rPr lang="en-US" sz="1600" b="1" dirty="0">
                <a:solidFill>
                  <a:schemeClr val="accent1">
                    <a:lumMod val="50000"/>
                  </a:schemeClr>
                </a:solidFill>
                <a:latin typeface="+mj-lt"/>
              </a:rPr>
              <a:t>was injured when an unsecured door in the family home fell on him, causing a head injury</a:t>
            </a:r>
            <a:r>
              <a:rPr lang="en-US" sz="1600" dirty="0">
                <a:latin typeface="+mj-lt"/>
              </a:rPr>
              <a:t>, and Mother and Father had </a:t>
            </a:r>
            <a:r>
              <a:rPr lang="en-US" sz="1600" b="1" dirty="0">
                <a:solidFill>
                  <a:srgbClr val="8B0000"/>
                </a:solidFill>
                <a:latin typeface="+mj-lt"/>
              </a:rPr>
              <a:t>positive drug screens and/or made admissions of drug use</a:t>
            </a:r>
            <a:r>
              <a:rPr lang="en-US" sz="1600" dirty="0">
                <a:latin typeface="+mj-lt"/>
              </a:rPr>
              <a:t>, </a:t>
            </a:r>
            <a:r>
              <a:rPr lang="en-US" sz="1600" b="1" dirty="0">
                <a:solidFill>
                  <a:srgbClr val="00B050"/>
                </a:solidFill>
                <a:latin typeface="+mj-lt"/>
              </a:rPr>
              <a:t>GCCS</a:t>
            </a:r>
            <a:r>
              <a:rPr lang="en-US" sz="1600" dirty="0">
                <a:latin typeface="+mj-lt"/>
              </a:rPr>
              <a:t> obtained interim </a:t>
            </a:r>
            <a:r>
              <a:rPr lang="en-US" sz="1600" b="1" dirty="0">
                <a:solidFill>
                  <a:srgbClr val="00B050"/>
                </a:solidFill>
                <a:latin typeface="+mj-lt"/>
              </a:rPr>
              <a:t>custody of all three children</a:t>
            </a:r>
            <a:r>
              <a:rPr lang="en-US" sz="1600" dirty="0">
                <a:latin typeface="+mj-lt"/>
              </a:rPr>
              <a:t>. The children were adjudicated dependent on September 10, 2020. GCCS was subsequently granted temporary custody of the children, pending the parents’ substantial completion of their case plan objectives, with the goal of reunifying the children with their parents. On January 14, 2022, this court affirmed the judgment of the trial court granting temporary custody of the children to GCCS. ... </a:t>
            </a:r>
            <a:r>
              <a:rPr lang="en-US" sz="1600" b="1" dirty="0">
                <a:solidFill>
                  <a:schemeClr val="accent2">
                    <a:lumMod val="75000"/>
                  </a:schemeClr>
                </a:solidFill>
                <a:latin typeface="+mj-lt"/>
              </a:rPr>
              <a:t>Mother seemed “hypomanic” </a:t>
            </a:r>
            <a:r>
              <a:rPr lang="en-US" sz="1600" dirty="0">
                <a:latin typeface="+mj-lt"/>
              </a:rPr>
              <a:t>when she talked…. </a:t>
            </a:r>
            <a:r>
              <a:rPr lang="en-US" sz="1600" b="1" dirty="0">
                <a:solidFill>
                  <a:schemeClr val="accent2">
                    <a:lumMod val="75000"/>
                  </a:schemeClr>
                </a:solidFill>
                <a:latin typeface="+mj-lt"/>
              </a:rPr>
              <a:t>eviction proceedings had been commenced against them</a:t>
            </a:r>
            <a:r>
              <a:rPr lang="en-US" sz="1600" dirty="0">
                <a:latin typeface="+mj-lt"/>
              </a:rPr>
              <a:t>… </a:t>
            </a:r>
            <a:r>
              <a:rPr lang="en-US" sz="1600" b="1" dirty="0">
                <a:solidFill>
                  <a:schemeClr val="accent2">
                    <a:lumMod val="75000"/>
                  </a:schemeClr>
                </a:solidFill>
                <a:latin typeface="+mj-lt"/>
              </a:rPr>
              <a:t>stayed at two different hotels </a:t>
            </a:r>
            <a:r>
              <a:rPr lang="en-US" sz="1600" dirty="0">
                <a:latin typeface="+mj-lt"/>
              </a:rPr>
              <a:t>… Mother and Father “were going through a </a:t>
            </a:r>
            <a:r>
              <a:rPr lang="en-US" sz="1600" b="1" dirty="0">
                <a:solidFill>
                  <a:schemeClr val="accent2">
                    <a:lumMod val="75000"/>
                  </a:schemeClr>
                </a:solidFill>
                <a:latin typeface="+mj-lt"/>
              </a:rPr>
              <a:t>separation</a:t>
            </a:r>
            <a:r>
              <a:rPr lang="en-US" sz="1600" dirty="0">
                <a:latin typeface="+mj-lt"/>
              </a:rPr>
              <a:t>” and “were starting </a:t>
            </a:r>
            <a:r>
              <a:rPr lang="en-US" sz="1600" b="1" dirty="0">
                <a:solidFill>
                  <a:schemeClr val="accent2">
                    <a:lumMod val="75000"/>
                  </a:schemeClr>
                </a:solidFill>
                <a:latin typeface="+mj-lt"/>
              </a:rPr>
              <a:t>divorce</a:t>
            </a:r>
            <a:r>
              <a:rPr lang="en-US" sz="1600" dirty="0">
                <a:latin typeface="+mj-lt"/>
              </a:rPr>
              <a:t>…” … wanted to live in a home “without </a:t>
            </a:r>
            <a:r>
              <a:rPr lang="en-US" sz="1600" b="1" dirty="0">
                <a:solidFill>
                  <a:schemeClr val="accent2">
                    <a:lumMod val="75000"/>
                  </a:schemeClr>
                </a:solidFill>
                <a:latin typeface="+mj-lt"/>
              </a:rPr>
              <a:t>yelling and screaming.”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mj-lt"/>
              <a:ea typeface="+mn-ea"/>
              <a:cs typeface="+mn-cs"/>
            </a:endParaRPr>
          </a:p>
        </p:txBody>
      </p:sp>
    </p:spTree>
    <p:extLst>
      <p:ext uri="{BB962C8B-B14F-4D97-AF65-F5344CB8AC3E}">
        <p14:creationId xmlns:p14="http://schemas.microsoft.com/office/powerpoint/2010/main" val="18661960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K = 13</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Injury Mechanism Topics</a:t>
            </a:r>
            <a:endParaRPr lang="en-US" sz="3000" dirty="0"/>
          </a:p>
        </p:txBody>
      </p:sp>
      <p:graphicFrame>
        <p:nvGraphicFramePr>
          <p:cNvPr id="29" name="Table 0"/>
          <p:cNvGraphicFramePr>
            <a:graphicFrameLocks noGrp="1"/>
          </p:cNvGraphicFramePr>
          <p:nvPr>
            <p:extLst>
              <p:ext uri="{D42A27DB-BD31-4B8C-83A1-F6EECF244321}">
                <p14:modId xmlns:p14="http://schemas.microsoft.com/office/powerpoint/2010/main" val="620219154"/>
              </p:ext>
            </p:extLst>
          </p:nvPr>
        </p:nvGraphicFramePr>
        <p:xfrm>
          <a:off x="635726" y="1263614"/>
          <a:ext cx="11091672" cy="4800600"/>
        </p:xfrm>
        <a:graphic>
          <a:graphicData uri="http://schemas.openxmlformats.org/drawingml/2006/table">
            <a:tbl>
              <a:tblPr/>
              <a:tblGrid>
                <a:gridCol w="45720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777240">
                  <a:extLst>
                    <a:ext uri="{9D8B030D-6E8A-4147-A177-3AD203B41FA5}">
                      <a16:colId xmlns:a16="http://schemas.microsoft.com/office/drawing/2014/main" val="20002"/>
                    </a:ext>
                  </a:extLst>
                </a:gridCol>
                <a:gridCol w="5650992">
                  <a:extLst>
                    <a:ext uri="{9D8B030D-6E8A-4147-A177-3AD203B41FA5}">
                      <a16:colId xmlns:a16="http://schemas.microsoft.com/office/drawing/2014/main" val="20003"/>
                    </a:ext>
                  </a:extLst>
                </a:gridCol>
              </a:tblGrid>
              <a:tr h="342900">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Topic label</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Prev.</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 terms</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3</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Physical Assault (Multi-Mechanism)</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.145</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physical, altercation, punching, hitting, choking</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1"/>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6</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Blunt Force — Head &amp; Upper Body</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.100</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head, kicked, back, striking, shot, violent</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2"/>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8</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Punching &amp; Facial Trauma</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.097</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face, fist, closed, eye, several, punched</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3"/>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10</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Attempted Harm &amp; Threat-Based</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.084</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attempted, argument, incidents, caused, harm</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4"/>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4</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Repeated &amp; Escalating Assault</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.083</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struck, repeatedly, pushed, strangled, slapped</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5"/>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9</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Blunt Force Trauma</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.083</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trauma, force, blunt, throat, abusive, multiple</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6"/>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11</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Throwing, Slamming, Environmental</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.082</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grabbed, wall, threw, slammed, ground, floor</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7"/>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7</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Strangulation + Weapon-Based</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.079</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strangulation, beaten, dragged, hammer, fractures</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8"/>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5</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Severe Injury &amp; Trauma</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.064</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punched, brain, skull, death, fracture, ground</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9"/>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13</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Weapon Use / Extreme Violence</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.054</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neck, knife, vehicle, belt, threatened, hammer</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0"/>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12</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Child-Involved Assault &amp; Falls</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.053</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hit, fall, hair, father, bed, ground, mother</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1"/>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2</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Strangulation &amp; Loss of Consciousness</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.050</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choked, consciousness, perpetrator, firearm, face</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2"/>
                  </a:ext>
                </a:extLst>
              </a:tr>
              <a:tr h="342900">
                <a:tc>
                  <a:txBody>
                    <a:bodyPr/>
                    <a:lstStyle/>
                    <a:p>
                      <a:pPr marL="0" indent="0" algn="ctr">
                        <a:buNone/>
                      </a:pPr>
                      <a:r>
                        <a:rPr lang="en-US" sz="1600" dirty="0">
                          <a:solidFill>
                            <a:srgbClr val="5A5A5A"/>
                          </a:solidFill>
                          <a:latin typeface="Arial" pitchFamily="34" charset="0"/>
                          <a:ea typeface="Arial" pitchFamily="34" charset="-122"/>
                          <a:cs typeface="Arial" pitchFamily="34" charset="-120"/>
                        </a:rPr>
                        <a:t>1</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Firearm-Related Assault</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.026</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causing, gunshot, head, face, struck, door</a:t>
                      </a:r>
                      <a:endParaRPr lang="en-US" sz="1600" dirty="0">
                        <a:latin typeface="Arial" charset="0"/>
                        <a:ea typeface="Arial" charset="0"/>
                        <a:cs typeface="Arial" charset="0"/>
                      </a:endParaRPr>
                    </a:p>
                  </a:txBody>
                  <a:tcPr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
        <p:nvSpPr>
          <p:cNvPr id="5" name="Text 2"/>
          <p:cNvSpPr/>
          <p:nvPr/>
        </p:nvSpPr>
        <p:spPr>
          <a:xfrm>
            <a:off x="635726" y="6175683"/>
            <a:ext cx="11094415" cy="320040"/>
          </a:xfrm>
          <a:prstGeom prst="rect">
            <a:avLst/>
          </a:prstGeom>
          <a:noFill/>
          <a:ln/>
        </p:spPr>
        <p:txBody>
          <a:bodyPr wrap="square" rtlCol="0" anchor="t"/>
          <a:lstStyle/>
          <a:p>
            <a:pPr marL="0" indent="0">
              <a:buNone/>
            </a:pPr>
            <a:r>
              <a:rPr lang="en-US" dirty="0">
                <a:solidFill>
                  <a:srgbClr val="5A5A5A"/>
                </a:solidFill>
                <a:latin typeface="Arial" pitchFamily="34" charset="0"/>
                <a:ea typeface="Arial" pitchFamily="34" charset="-122"/>
                <a:cs typeface="Arial" pitchFamily="34" charset="-120"/>
              </a:rPr>
              <a:t>Blunt / physical force to the head and face dominates. Child-Involved Assault &amp; Falls (Topic 12) is a structurally distinct pattern.</a:t>
            </a:r>
            <a:endParaRPr lang="en-US" dirty="0"/>
          </a:p>
        </p:txBody>
      </p:sp>
      <p:sp>
        <p:nvSpPr>
          <p:cNvPr id="6" name="Text 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28</a:t>
            </a:r>
            <a:endParaRPr lang="en-US" sz="16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K = 13</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Injury-Mechanism Topic Correlations</a:t>
            </a:r>
            <a:endParaRPr lang="en-US" sz="3000" dirty="0"/>
          </a:p>
        </p:txBody>
      </p:sp>
      <p:pic>
        <p:nvPicPr>
          <p:cNvPr id="4" name="Image 0" descr="assets/mech_net.png"/>
          <p:cNvPicPr>
            <a:picLocks noChangeAspect="1"/>
          </p:cNvPicPr>
          <p:nvPr/>
        </p:nvPicPr>
        <p:blipFill>
          <a:blip r:embed="rId3"/>
          <a:stretch>
            <a:fillRect/>
          </a:stretch>
        </p:blipFill>
        <p:spPr>
          <a:xfrm>
            <a:off x="595667" y="1435608"/>
            <a:ext cx="4327854" cy="4375116"/>
          </a:xfrm>
          <a:prstGeom prst="rect">
            <a:avLst/>
          </a:prstGeom>
        </p:spPr>
      </p:pic>
      <p:pic>
        <p:nvPicPr>
          <p:cNvPr id="5" name="Image 1" descr="assets/mech_legend.png"/>
          <p:cNvPicPr>
            <a:picLocks noChangeAspect="1"/>
          </p:cNvPicPr>
          <p:nvPr/>
        </p:nvPicPr>
        <p:blipFill>
          <a:blip r:embed="rId4"/>
          <a:stretch>
            <a:fillRect/>
          </a:stretch>
        </p:blipFill>
        <p:spPr>
          <a:xfrm>
            <a:off x="2991395" y="3749040"/>
            <a:ext cx="2743200" cy="1994558"/>
          </a:xfrm>
          <a:prstGeom prst="rect">
            <a:avLst/>
          </a:prstGeom>
        </p:spPr>
      </p:pic>
      <p:sp>
        <p:nvSpPr>
          <p:cNvPr id="6" name="Shape 2"/>
          <p:cNvSpPr/>
          <p:nvPr/>
        </p:nvSpPr>
        <p:spPr>
          <a:xfrm>
            <a:off x="7514228" y="1419612"/>
            <a:ext cx="4327855" cy="4558271"/>
          </a:xfrm>
          <a:prstGeom prst="roundRect">
            <a:avLst>
              <a:gd name="adj" fmla="val 1268"/>
            </a:avLst>
          </a:prstGeom>
          <a:solidFill>
            <a:srgbClr val="F3F1F1"/>
          </a:solidFill>
          <a:ln w="12700">
            <a:solidFill>
              <a:srgbClr val="E0D5D5"/>
            </a:solidFill>
            <a:prstDash val="solid"/>
          </a:ln>
        </p:spPr>
        <p:txBody>
          <a:bodyPr/>
          <a:lstStyle/>
          <a:p>
            <a:endParaRPr lang="en-US"/>
          </a:p>
        </p:txBody>
      </p:sp>
      <p:sp>
        <p:nvSpPr>
          <p:cNvPr id="7" name="Text 3"/>
          <p:cNvSpPr/>
          <p:nvPr/>
        </p:nvSpPr>
        <p:spPr>
          <a:xfrm>
            <a:off x="7715396" y="1556773"/>
            <a:ext cx="3925519" cy="320040"/>
          </a:xfrm>
          <a:prstGeom prst="rect">
            <a:avLst/>
          </a:prstGeom>
          <a:noFill/>
          <a:ln/>
        </p:spPr>
        <p:txBody>
          <a:bodyPr wrap="square" rtlCol="0" anchor="ctr"/>
          <a:lstStyle/>
          <a:p>
            <a:pPr marL="0" indent="0">
              <a:buNone/>
            </a:pPr>
            <a:r>
              <a:rPr lang="en-US" sz="1700" b="1" dirty="0">
                <a:solidFill>
                  <a:srgbClr val="8B0000"/>
                </a:solidFill>
                <a:latin typeface="Arial" pitchFamily="34" charset="0"/>
                <a:ea typeface="Arial" pitchFamily="34" charset="-122"/>
                <a:cs typeface="Arial" pitchFamily="34" charset="-120"/>
              </a:rPr>
              <a:t>Validated with findThoughts()</a:t>
            </a:r>
            <a:endParaRPr lang="en-US" sz="1700" dirty="0"/>
          </a:p>
        </p:txBody>
      </p:sp>
      <p:sp>
        <p:nvSpPr>
          <p:cNvPr id="8" name="Text 4"/>
          <p:cNvSpPr/>
          <p:nvPr/>
        </p:nvSpPr>
        <p:spPr>
          <a:xfrm>
            <a:off x="7715396" y="1922533"/>
            <a:ext cx="3925519" cy="3485478"/>
          </a:xfrm>
          <a:prstGeom prst="rect">
            <a:avLst/>
          </a:prstGeom>
          <a:noFill/>
          <a:ln/>
        </p:spPr>
        <p:txBody>
          <a:bodyPr wrap="square" rtlCol="0" anchor="t"/>
          <a:lstStyle/>
          <a:p>
            <a:pPr marL="0" indent="0">
              <a:lnSpc>
                <a:spcPct val="102000"/>
              </a:lnSpc>
              <a:spcAft>
                <a:spcPts val="600"/>
              </a:spcAft>
              <a:buNone/>
            </a:pPr>
            <a:r>
              <a:rPr lang="en-US" sz="1600" b="1" dirty="0">
                <a:solidFill>
                  <a:srgbClr val="C8102E"/>
                </a:solidFill>
              </a:rPr>
              <a:t>Topic 12 · Child-Involved Assault &amp; Falls</a:t>
            </a:r>
            <a:endParaRPr lang="en-US" sz="1600" dirty="0"/>
          </a:p>
          <a:p>
            <a:pPr marL="0" indent="0">
              <a:lnSpc>
                <a:spcPct val="102000"/>
              </a:lnSpc>
              <a:spcAft>
                <a:spcPts val="600"/>
              </a:spcAft>
              <a:buNone/>
            </a:pPr>
            <a:r>
              <a:rPr lang="en-US" sz="1600" i="1" dirty="0">
                <a:solidFill>
                  <a:srgbClr val="1F1F1F"/>
                </a:solidFill>
              </a:rPr>
              <a:t>“Grabbed M.S. by the hair and tossed her on the bed, leading to a fall where she hit her head on a bookshelf.”</a:t>
            </a:r>
            <a:endParaRPr lang="en-US" sz="1600" dirty="0"/>
          </a:p>
          <a:p>
            <a:pPr marL="0" indent="0">
              <a:lnSpc>
                <a:spcPct val="102000"/>
              </a:lnSpc>
              <a:spcAft>
                <a:spcPts val="1200"/>
              </a:spcAft>
              <a:buNone/>
            </a:pPr>
            <a:r>
              <a:rPr lang="en-US" sz="1600" i="1" dirty="0">
                <a:solidFill>
                  <a:srgbClr val="1F1F1F"/>
                </a:solidFill>
              </a:rPr>
              <a:t>“S.E. fell off the bed and hit her head on a toy.”</a:t>
            </a:r>
          </a:p>
          <a:p>
            <a:pPr marL="0" indent="0">
              <a:lnSpc>
                <a:spcPct val="102000"/>
              </a:lnSpc>
              <a:spcAft>
                <a:spcPts val="1200"/>
              </a:spcAft>
              <a:buNone/>
            </a:pPr>
            <a:endParaRPr lang="en-US" sz="1600" dirty="0"/>
          </a:p>
          <a:p>
            <a:pPr marL="0" indent="0">
              <a:lnSpc>
                <a:spcPct val="102000"/>
              </a:lnSpc>
              <a:spcAft>
                <a:spcPts val="600"/>
              </a:spcAft>
              <a:buNone/>
            </a:pPr>
            <a:r>
              <a:rPr lang="en-US" sz="1600" b="1" dirty="0">
                <a:solidFill>
                  <a:srgbClr val="C8102E"/>
                </a:solidFill>
              </a:rPr>
              <a:t>Topic 2 · Strangulation &amp; Loss of Consciousness</a:t>
            </a:r>
            <a:endParaRPr lang="en-US" sz="1600" dirty="0"/>
          </a:p>
          <a:p>
            <a:pPr marL="0" indent="0">
              <a:lnSpc>
                <a:spcPct val="102000"/>
              </a:lnSpc>
              <a:buNone/>
            </a:pPr>
            <a:r>
              <a:rPr lang="en-US" sz="1600" i="1" dirty="0">
                <a:solidFill>
                  <a:srgbClr val="1F1F1F"/>
                </a:solidFill>
              </a:rPr>
              <a:t>“Struck the victim in the face and choked her, causing her to lose consciousness multiple times.”</a:t>
            </a:r>
            <a:endParaRPr lang="en-US" sz="1600" dirty="0"/>
          </a:p>
        </p:txBody>
      </p:sp>
      <p:sp>
        <p:nvSpPr>
          <p:cNvPr id="9" name="Text 5"/>
          <p:cNvSpPr/>
          <p:nvPr/>
        </p:nvSpPr>
        <p:spPr>
          <a:xfrm>
            <a:off x="595667" y="6095802"/>
            <a:ext cx="10477948" cy="502920"/>
          </a:xfrm>
          <a:prstGeom prst="rect">
            <a:avLst/>
          </a:prstGeom>
          <a:noFill/>
          <a:ln/>
        </p:spPr>
        <p:txBody>
          <a:bodyPr wrap="square" rtlCol="0" anchor="t"/>
          <a:lstStyle/>
          <a:p>
            <a:pPr marL="0" indent="0">
              <a:buNone/>
            </a:pPr>
            <a:r>
              <a:rPr lang="en-US" dirty="0">
                <a:solidFill>
                  <a:srgbClr val="5A5A5A"/>
                </a:solidFill>
                <a:latin typeface="Arial" pitchFamily="34" charset="0"/>
                <a:ea typeface="Arial" pitchFamily="34" charset="-122"/>
                <a:cs typeface="Arial" pitchFamily="34" charset="-120"/>
              </a:rPr>
              <a:t>Two clusters connect through T7 (strangulation + weapon) and T13 (weapon/extreme violence); T11 &amp; T13 link to Child-Involved Assault (T12) — a recurring escalation pattern.</a:t>
            </a:r>
            <a:endParaRPr lang="en-US" dirty="0"/>
          </a:p>
        </p:txBody>
      </p:sp>
      <p:sp>
        <p:nvSpPr>
          <p:cNvPr id="10" name="Text 6"/>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29</a:t>
            </a:r>
            <a:endParaRPr lang="en-US" sz="1600" dirty="0"/>
          </a:p>
        </p:txBody>
      </p:sp>
      <p:sp>
        <p:nvSpPr>
          <p:cNvPr id="11" name="Right Brace 10">
            <a:extLst>
              <a:ext uri="{FF2B5EF4-FFF2-40B4-BE49-F238E27FC236}">
                <a16:creationId xmlns:a16="http://schemas.microsoft.com/office/drawing/2014/main" id="{7610C493-C5F1-8F80-B97E-1EE31C5C4CDF}"/>
              </a:ext>
            </a:extLst>
          </p:cNvPr>
          <p:cNvSpPr/>
          <p:nvPr/>
        </p:nvSpPr>
        <p:spPr>
          <a:xfrm>
            <a:off x="5087566" y="1435608"/>
            <a:ext cx="199028" cy="1673352"/>
          </a:xfrm>
          <a:prstGeom prst="righ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2DE33B12-5B4F-288D-971E-7FC3B3E28CB6}"/>
              </a:ext>
            </a:extLst>
          </p:cNvPr>
          <p:cNvSpPr txBox="1"/>
          <p:nvPr/>
        </p:nvSpPr>
        <p:spPr>
          <a:xfrm>
            <a:off x="5286594" y="1419613"/>
            <a:ext cx="1417645" cy="1815882"/>
          </a:xfrm>
          <a:prstGeom prst="rect">
            <a:avLst/>
          </a:prstGeom>
          <a:noFill/>
        </p:spPr>
        <p:txBody>
          <a:bodyPr wrap="square">
            <a:spAutoFit/>
          </a:bodyPr>
          <a:lstStyle/>
          <a:p>
            <a:r>
              <a:rPr lang="en-US" sz="1400" dirty="0"/>
              <a:t>A smaller cluster that captures strangulation, weapons, and more severe or threat-based violence. </a:t>
            </a:r>
          </a:p>
        </p:txBody>
      </p:sp>
      <p:sp>
        <p:nvSpPr>
          <p:cNvPr id="15" name="TextBox 14">
            <a:extLst>
              <a:ext uri="{FF2B5EF4-FFF2-40B4-BE49-F238E27FC236}">
                <a16:creationId xmlns:a16="http://schemas.microsoft.com/office/drawing/2014/main" id="{846EF3D0-DEB5-4991-5800-E0289A88A721}"/>
              </a:ext>
            </a:extLst>
          </p:cNvPr>
          <p:cNvSpPr txBox="1"/>
          <p:nvPr/>
        </p:nvSpPr>
        <p:spPr>
          <a:xfrm>
            <a:off x="714983" y="1628072"/>
            <a:ext cx="1663430" cy="1169551"/>
          </a:xfrm>
          <a:prstGeom prst="rect">
            <a:avLst/>
          </a:prstGeom>
          <a:noFill/>
        </p:spPr>
        <p:txBody>
          <a:bodyPr wrap="square">
            <a:spAutoFit/>
          </a:bodyPr>
          <a:lstStyle/>
          <a:p>
            <a:pPr algn="r"/>
            <a:r>
              <a:rPr lang="en-US" sz="1400" dirty="0"/>
              <a:t>Topic 13 (weapon use/extreme violence) helps connect the two groups</a:t>
            </a:r>
          </a:p>
        </p:txBody>
      </p:sp>
      <p:cxnSp>
        <p:nvCxnSpPr>
          <p:cNvPr id="17" name="Straight Arrow Connector 16">
            <a:extLst>
              <a:ext uri="{FF2B5EF4-FFF2-40B4-BE49-F238E27FC236}">
                <a16:creationId xmlns:a16="http://schemas.microsoft.com/office/drawing/2014/main" id="{33ADD088-E269-D2B4-F7A2-6A7DDFDC50D3}"/>
              </a:ext>
            </a:extLst>
          </p:cNvPr>
          <p:cNvCxnSpPr>
            <a:stCxn id="15" idx="3"/>
          </p:cNvCxnSpPr>
          <p:nvPr/>
        </p:nvCxnSpPr>
        <p:spPr>
          <a:xfrm>
            <a:off x="2378413" y="2212848"/>
            <a:ext cx="763621" cy="10945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ppt_x"/>
                                          </p:val>
                                        </p:tav>
                                        <p:tav tm="100000">
                                          <p:val>
                                            <p:strVal val="#ppt_x"/>
                                          </p:val>
                                        </p:tav>
                                      </p:tavLst>
                                    </p:anim>
                                    <p:anim calcmode="lin" valueType="num">
                                      <p:cBhvr additive="base">
                                        <p:cTn id="18" dur="50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3" grpId="0"/>
      <p:bldP spid="15" grpId="0"/>
    </p:bldLst>
  </p:timing>
</p:sld>
</file>

<file path=ppt/slides/slide35.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K = 14</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Long-Term Consequence Topics</a:t>
            </a:r>
            <a:endParaRPr lang="en-US" sz="3000" dirty="0"/>
          </a:p>
        </p:txBody>
      </p:sp>
      <p:graphicFrame>
        <p:nvGraphicFramePr>
          <p:cNvPr id="31" name="Table 0"/>
          <p:cNvGraphicFramePr>
            <a:graphicFrameLocks noGrp="1"/>
          </p:cNvGraphicFramePr>
          <p:nvPr>
            <p:extLst>
              <p:ext uri="{D42A27DB-BD31-4B8C-83A1-F6EECF244321}">
                <p14:modId xmlns:p14="http://schemas.microsoft.com/office/powerpoint/2010/main" val="1579011935"/>
              </p:ext>
            </p:extLst>
          </p:nvPr>
        </p:nvGraphicFramePr>
        <p:xfrm>
          <a:off x="548640" y="1371600"/>
          <a:ext cx="11091672" cy="4628086"/>
        </p:xfrm>
        <a:graphic>
          <a:graphicData uri="http://schemas.openxmlformats.org/drawingml/2006/table">
            <a:tbl>
              <a:tblPr/>
              <a:tblGrid>
                <a:gridCol w="5577840">
                  <a:extLst>
                    <a:ext uri="{9D8B030D-6E8A-4147-A177-3AD203B41FA5}">
                      <a16:colId xmlns:a16="http://schemas.microsoft.com/office/drawing/2014/main" val="20000"/>
                    </a:ext>
                  </a:extLst>
                </a:gridCol>
                <a:gridCol w="758952">
                  <a:extLst>
                    <a:ext uri="{9D8B030D-6E8A-4147-A177-3AD203B41FA5}">
                      <a16:colId xmlns:a16="http://schemas.microsoft.com/office/drawing/2014/main" val="20001"/>
                    </a:ext>
                  </a:extLst>
                </a:gridCol>
                <a:gridCol w="4754880">
                  <a:extLst>
                    <a:ext uri="{9D8B030D-6E8A-4147-A177-3AD203B41FA5}">
                      <a16:colId xmlns:a16="http://schemas.microsoft.com/office/drawing/2014/main" val="20002"/>
                    </a:ext>
                  </a:extLst>
                </a:gridCol>
              </a:tblGrid>
              <a:tr h="294437">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Topic label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Prev.</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Top terms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10  </a:t>
                      </a:r>
                      <a:r>
                        <a:rPr lang="en-US" sz="1600" dirty="0">
                          <a:solidFill>
                            <a:srgbClr val="1F1F1F"/>
                          </a:solidFill>
                          <a:latin typeface="Arial" pitchFamily="34" charset="0"/>
                          <a:ea typeface="Arial" pitchFamily="34" charset="-122"/>
                          <a:cs typeface="Arial" pitchFamily="34" charset="-120"/>
                        </a:rPr>
                        <a:t>PTSD and Psychological Trauma</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.113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disorder, stress, anxiety, post-traumatic, ptsd</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1"/>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3  </a:t>
                      </a:r>
                      <a:r>
                        <a:rPr lang="en-US" sz="1600" dirty="0">
                          <a:solidFill>
                            <a:srgbClr val="1F1F1F"/>
                          </a:solidFill>
                          <a:latin typeface="Arial" pitchFamily="34" charset="0"/>
                          <a:ea typeface="Arial" pitchFamily="34" charset="-122"/>
                          <a:cs typeface="Arial" pitchFamily="34" charset="-120"/>
                        </a:rPr>
                        <a:t>Acute Severe Head and Skeletal Trauma</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.100</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concussion, fracture, skull, orbital, tooth</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2"/>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4  </a:t>
                      </a:r>
                      <a:r>
                        <a:rPr lang="en-US" sz="1600" dirty="0">
                          <a:solidFill>
                            <a:srgbClr val="1F1F1F"/>
                          </a:solidFill>
                          <a:latin typeface="Arial" pitchFamily="34" charset="0"/>
                          <a:ea typeface="Arial" pitchFamily="34" charset="-122"/>
                          <a:cs typeface="Arial" pitchFamily="34" charset="-120"/>
                        </a:rPr>
                        <a:t>Ongoing Head Injury and Functional Impairment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.096</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head, required, still, difficulty, facial, stitches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3"/>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  </a:t>
                      </a:r>
                      <a:r>
                        <a:rPr lang="en-US" sz="1600" dirty="0">
                          <a:solidFill>
                            <a:srgbClr val="1F1F1F"/>
                          </a:solidFill>
                          <a:latin typeface="Arial" pitchFamily="34" charset="0"/>
                          <a:ea typeface="Arial" pitchFamily="34" charset="-122"/>
                          <a:cs typeface="Arial" pitchFamily="34" charset="-120"/>
                        </a:rPr>
                        <a:t>Surgical and Structural Fracture Injuries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.085</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requiring, surgery, fractured, nose, ribs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4"/>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7  </a:t>
                      </a:r>
                      <a:r>
                        <a:rPr lang="en-US" sz="1600" dirty="0">
                          <a:solidFill>
                            <a:srgbClr val="1F1F1F"/>
                          </a:solidFill>
                          <a:latin typeface="Arial" pitchFamily="34" charset="0"/>
                          <a:ea typeface="Arial" pitchFamily="34" charset="-122"/>
                          <a:cs typeface="Arial" pitchFamily="34" charset="-120"/>
                        </a:rPr>
                        <a:t>Brain Injury and Cognitive Damage Risk</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.077</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brain, cognitive, potential, damage, skull, leading</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5"/>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6  </a:t>
                      </a:r>
                      <a:r>
                        <a:rPr lang="en-US" sz="1600" dirty="0">
                          <a:solidFill>
                            <a:srgbClr val="1F1F1F"/>
                          </a:solidFill>
                          <a:latin typeface="Arial" pitchFamily="34" charset="0"/>
                          <a:ea typeface="Arial" pitchFamily="34" charset="-122"/>
                          <a:cs typeface="Arial" pitchFamily="34" charset="-120"/>
                        </a:rPr>
                        <a:t>Delayed Physical Injury and Tissue Damage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.073</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damage, two, three, fractures, incident, nasal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6"/>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8  </a:t>
                      </a:r>
                      <a:r>
                        <a:rPr lang="en-US" sz="1600" dirty="0">
                          <a:solidFill>
                            <a:srgbClr val="1F1F1F"/>
                          </a:solidFill>
                          <a:latin typeface="Arial" pitchFamily="34" charset="0"/>
                          <a:ea typeface="Arial" pitchFamily="34" charset="-122"/>
                          <a:cs typeface="Arial" pitchFamily="34" charset="-120"/>
                        </a:rPr>
                        <a:t>Fatal and Life-Threatening Outcomes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.072</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suffered, death, swelling, severe, bruising</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7"/>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5  </a:t>
                      </a:r>
                      <a:r>
                        <a:rPr lang="en-US" sz="1600" dirty="0">
                          <a:solidFill>
                            <a:srgbClr val="1F1F1F"/>
                          </a:solidFill>
                          <a:latin typeface="Arial" pitchFamily="34" charset="0"/>
                          <a:ea typeface="Arial" pitchFamily="34" charset="-122"/>
                          <a:cs typeface="Arial" pitchFamily="34" charset="-120"/>
                        </a:rPr>
                        <a:t>Persistent Pain, Vision, and Memory Problems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.071</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pain, experienced, vision, significant, swelling</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8"/>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9  </a:t>
                      </a:r>
                      <a:r>
                        <a:rPr lang="en-US" sz="1600" dirty="0">
                          <a:solidFill>
                            <a:srgbClr val="1F1F1F"/>
                          </a:solidFill>
                          <a:latin typeface="Arial" pitchFamily="34" charset="0"/>
                          <a:ea typeface="Arial" pitchFamily="34" charset="-122"/>
                          <a:cs typeface="Arial" pitchFamily="34" charset="-120"/>
                        </a:rPr>
                        <a:t>Minor to Moderate Lasting Physical Injury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.067</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permanent, bruising, tooth, swelling, concussion</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09"/>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11  </a:t>
                      </a:r>
                      <a:r>
                        <a:rPr lang="en-US" sz="1600" dirty="0">
                          <a:solidFill>
                            <a:srgbClr val="1F1F1F"/>
                          </a:solidFill>
                          <a:latin typeface="Arial" pitchFamily="34" charset="0"/>
                          <a:ea typeface="Arial" pitchFamily="34" charset="-122"/>
                          <a:cs typeface="Arial" pitchFamily="34" charset="-120"/>
                        </a:rPr>
                        <a:t>Vision Loss and Severe Physical Impairment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.062</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loss, eye, left, blood, significant, memory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0"/>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13  </a:t>
                      </a:r>
                      <a:r>
                        <a:rPr lang="en-US" sz="1600" dirty="0">
                          <a:solidFill>
                            <a:srgbClr val="1F1F1F"/>
                          </a:solidFill>
                          <a:latin typeface="Arial" pitchFamily="34" charset="0"/>
                          <a:ea typeface="Arial" pitchFamily="34" charset="-122"/>
                          <a:cs typeface="Arial" pitchFamily="34" charset="-120"/>
                        </a:rPr>
                        <a:t>Chronic Medical Care and Severe Disability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.056</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due, ongoing, care, multiple, severe, surgeries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1"/>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2  </a:t>
                      </a:r>
                      <a:r>
                        <a:rPr lang="en-US" sz="1600" dirty="0">
                          <a:solidFill>
                            <a:srgbClr val="1F1F1F"/>
                          </a:solidFill>
                          <a:latin typeface="Arial" pitchFamily="34" charset="0"/>
                          <a:ea typeface="Arial" pitchFamily="34" charset="-122"/>
                          <a:cs typeface="Arial" pitchFamily="34" charset="-120"/>
                        </a:rPr>
                        <a:t>Long-Term Cognitive and Psychological Impairment</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.052</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memory, serious, impairment, psychological, long-term</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2"/>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12  </a:t>
                      </a:r>
                      <a:r>
                        <a:rPr lang="en-US" sz="1600" dirty="0">
                          <a:solidFill>
                            <a:srgbClr val="1F1F1F"/>
                          </a:solidFill>
                          <a:latin typeface="Arial" pitchFamily="34" charset="0"/>
                          <a:ea typeface="Arial" pitchFamily="34" charset="-122"/>
                          <a:cs typeface="Arial" pitchFamily="34" charset="-120"/>
                        </a:rPr>
                        <a:t>Developmental and Long-Term Disability</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.046</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issues, long-term, surgeries, therapy, severe</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3"/>
                  </a:ext>
                </a:extLst>
              </a:tr>
              <a:tr h="294437">
                <a:tc>
                  <a:txBody>
                    <a:bodyPr/>
                    <a:lstStyle/>
                    <a:p>
                      <a:pPr marL="0" indent="0" algn="l">
                        <a:buNone/>
                      </a:pPr>
                      <a:r>
                        <a:rPr lang="en-US" sz="1600" dirty="0">
                          <a:solidFill>
                            <a:srgbClr val="5A5A5A"/>
                          </a:solidFill>
                          <a:latin typeface="Arial" pitchFamily="34" charset="0"/>
                          <a:ea typeface="Arial" pitchFamily="34" charset="-122"/>
                          <a:cs typeface="Arial" pitchFamily="34" charset="-120"/>
                        </a:rPr>
                        <a:t>14  </a:t>
                      </a:r>
                      <a:r>
                        <a:rPr lang="en-US" sz="1600" dirty="0">
                          <a:solidFill>
                            <a:srgbClr val="1F1F1F"/>
                          </a:solidFill>
                          <a:latin typeface="Arial" pitchFamily="34" charset="0"/>
                          <a:ea typeface="Arial" pitchFamily="34" charset="-122"/>
                          <a:cs typeface="Arial" pitchFamily="34" charset="-120"/>
                        </a:rPr>
                        <a:t>Complex Traumatic Brain Injury &amp; Systemic Effects</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ctr">
                        <a:buNone/>
                      </a:pPr>
                      <a:r>
                        <a:rPr lang="en-US" sz="1600" b="1" dirty="0">
                          <a:solidFill>
                            <a:srgbClr val="C8102E"/>
                          </a:solidFill>
                          <a:latin typeface="Arial" pitchFamily="34" charset="0"/>
                          <a:ea typeface="Arial" pitchFamily="34" charset="-122"/>
                          <a:cs typeface="Arial" pitchFamily="34" charset="-120"/>
                        </a:rPr>
                        <a:t>.030</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tc>
                  <a:txBody>
                    <a:bodyPr/>
                    <a:lstStyle/>
                    <a:p>
                      <a:pPr marL="0" indent="0" algn="l">
                        <a:buNone/>
                      </a:pPr>
                      <a:r>
                        <a:rPr lang="en-US" sz="1600" i="1" dirty="0">
                          <a:solidFill>
                            <a:srgbClr val="5A4A4A"/>
                          </a:solidFill>
                          <a:latin typeface="Arial" pitchFamily="34" charset="0"/>
                          <a:ea typeface="Arial" pitchFamily="34" charset="-122"/>
                          <a:cs typeface="Arial" pitchFamily="34" charset="-120"/>
                        </a:rPr>
                        <a:t>traumatic, leading, physical, brain, potential</a:t>
                      </a:r>
                      <a:endParaRPr lang="en-US" sz="1600" dirty="0">
                        <a:latin typeface="Arial" charset="0"/>
                        <a:ea typeface="Arial" charset="0"/>
                        <a:cs typeface="Arial" charset="0"/>
                      </a:endParaRPr>
                    </a:p>
                  </a:txBody>
                  <a:tcPr marL="45720" marR="45720" marT="9144" marB="9144" anchor="ctr">
                    <a:lnL w="6350" cap="flat" cmpd="sng" algn="ctr">
                      <a:solidFill>
                        <a:srgbClr val="EAE2E2"/>
                      </a:solidFill>
                      <a:prstDash val="solid"/>
                      <a:round/>
                      <a:headEnd type="none" w="med" len="med"/>
                      <a:tailEnd type="none" w="med" len="med"/>
                    </a:lnL>
                    <a:lnR w="6350" cap="flat" cmpd="sng" algn="ctr">
                      <a:solidFill>
                        <a:srgbClr val="EAE2E2"/>
                      </a:solidFill>
                      <a:prstDash val="solid"/>
                      <a:round/>
                      <a:headEnd type="none" w="med" len="med"/>
                      <a:tailEnd type="none" w="med" len="med"/>
                    </a:lnR>
                    <a:lnT w="6350" cap="flat" cmpd="sng" algn="ctr">
                      <a:solidFill>
                        <a:srgbClr val="EAE2E2"/>
                      </a:solidFill>
                      <a:prstDash val="solid"/>
                      <a:round/>
                      <a:headEnd type="none" w="med" len="med"/>
                      <a:tailEnd type="none" w="med" len="med"/>
                    </a:lnT>
                    <a:lnB w="6350" cap="flat" cmpd="sng" algn="ctr">
                      <a:solidFill>
                        <a:srgbClr val="EAE2E2"/>
                      </a:solidFill>
                      <a:prstDash val="solid"/>
                      <a:round/>
                      <a:headEnd type="none" w="med" len="med"/>
                      <a:tailEnd type="none" w="med" len="med"/>
                    </a:lnB>
                  </a:tcPr>
                </a:tc>
                <a:extLst>
                  <a:ext uri="{0D108BD9-81ED-4DB2-BD59-A6C34878D82A}">
                    <a16:rowId xmlns:a16="http://schemas.microsoft.com/office/drawing/2014/main" val="10014"/>
                  </a:ext>
                </a:extLst>
              </a:tr>
            </a:tbl>
          </a:graphicData>
        </a:graphic>
      </p:graphicFrame>
      <p:sp>
        <p:nvSpPr>
          <p:cNvPr id="5" name="Text 2"/>
          <p:cNvSpPr/>
          <p:nvPr/>
        </p:nvSpPr>
        <p:spPr>
          <a:xfrm>
            <a:off x="548640" y="6053328"/>
            <a:ext cx="11094415" cy="320040"/>
          </a:xfrm>
          <a:prstGeom prst="rect">
            <a:avLst/>
          </a:prstGeom>
          <a:noFill/>
          <a:ln/>
        </p:spPr>
        <p:txBody>
          <a:bodyPr wrap="square" rtlCol="0" anchor="t"/>
          <a:lstStyle/>
          <a:p>
            <a:pPr marL="0" indent="0">
              <a:buNone/>
            </a:pPr>
            <a:r>
              <a:rPr lang="en-US" sz="1600" dirty="0">
                <a:solidFill>
                  <a:srgbClr val="5A5A5A"/>
                </a:solidFill>
                <a:latin typeface="Arial" pitchFamily="34" charset="0"/>
                <a:ea typeface="Arial" pitchFamily="34" charset="-122"/>
                <a:cs typeface="Arial" pitchFamily="34" charset="-120"/>
              </a:rPr>
              <a:t>Psychological trauma is the single most prevalent consequence topic; head, skull and brain-injury topics recur throughout.</a:t>
            </a:r>
            <a:endParaRPr lang="en-US" sz="1600" dirty="0"/>
          </a:p>
        </p:txBody>
      </p:sp>
      <p:sp>
        <p:nvSpPr>
          <p:cNvPr id="6" name="Text 3"/>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30</a:t>
            </a:r>
            <a:endParaRPr lang="en-US" sz="16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DOCUMENTED CONSEQUENCES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Craniofacial Long-Term Burden</a:t>
            </a:r>
            <a:endParaRPr lang="en-US" sz="3000" dirty="0"/>
          </a:p>
        </p:txBody>
      </p:sp>
      <p:sp>
        <p:nvSpPr>
          <p:cNvPr id="28" name="Text 26"/>
          <p:cNvSpPr/>
          <p:nvPr/>
        </p:nvSpPr>
        <p:spPr>
          <a:xfrm>
            <a:off x="557520" y="6335346"/>
            <a:ext cx="10805160" cy="457200"/>
          </a:xfrm>
          <a:prstGeom prst="rect">
            <a:avLst/>
          </a:prstGeom>
          <a:noFill/>
          <a:ln/>
        </p:spPr>
        <p:txBody>
          <a:bodyPr wrap="square" rtlCol="0" anchor="t"/>
          <a:lstStyle/>
          <a:p>
            <a:pPr marL="0" indent="0">
              <a:buNone/>
            </a:pPr>
            <a:r>
              <a:rPr lang="en-US" dirty="0">
                <a:solidFill>
                  <a:srgbClr val="5A5A5A"/>
                </a:solidFill>
                <a:latin typeface="Arial" pitchFamily="34" charset="0"/>
                <a:ea typeface="Arial" pitchFamily="34" charset="-122"/>
                <a:cs typeface="Arial" pitchFamily="34" charset="-120"/>
              </a:rPr>
              <a:t>Long-term consequences documented in the legal record following abuse-related craniofacial injury.</a:t>
            </a:r>
            <a:endParaRPr lang="en-US" dirty="0"/>
          </a:p>
        </p:txBody>
      </p:sp>
      <p:sp>
        <p:nvSpPr>
          <p:cNvPr id="30" name="Text 27"/>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31</a:t>
            </a:r>
            <a:endParaRPr lang="en-US" sz="1600" dirty="0"/>
          </a:p>
        </p:txBody>
      </p:sp>
      <p:pic>
        <p:nvPicPr>
          <p:cNvPr id="31" name="Content Placeholder 4">
            <a:extLst>
              <a:ext uri="{FF2B5EF4-FFF2-40B4-BE49-F238E27FC236}">
                <a16:creationId xmlns:a16="http://schemas.microsoft.com/office/drawing/2014/main" id="{C08195CB-4D7C-4513-70B7-CDD795A3B4DF}"/>
              </a:ext>
            </a:extLst>
          </p:cNvPr>
          <p:cNvPicPr>
            <a:picLocks noChangeAspect="1"/>
          </p:cNvPicPr>
          <p:nvPr/>
        </p:nvPicPr>
        <p:blipFill>
          <a:blip r:embed="rId3">
            <a:extLst>
              <a:ext uri="{28A0092B-C50C-407E-A947-70E740481C1C}">
                <a14:useLocalDpi xmlns:a14="http://schemas.microsoft.com/office/drawing/2010/main" val="0"/>
              </a:ext>
            </a:extLst>
          </a:blip>
          <a:srcRect l="1638" t="18694" r="60833" b="13645"/>
          <a:stretch>
            <a:fillRect/>
          </a:stretch>
        </p:blipFill>
        <p:spPr>
          <a:xfrm>
            <a:off x="1355515" y="1385461"/>
            <a:ext cx="5090551" cy="5047698"/>
          </a:xfrm>
          <a:prstGeom prst="rect">
            <a:avLst/>
          </a:prstGeom>
        </p:spPr>
      </p:pic>
      <p:pic>
        <p:nvPicPr>
          <p:cNvPr id="32" name="Picture 31">
            <a:extLst>
              <a:ext uri="{FF2B5EF4-FFF2-40B4-BE49-F238E27FC236}">
                <a16:creationId xmlns:a16="http://schemas.microsoft.com/office/drawing/2014/main" id="{EE605F5E-6B21-CF27-D37D-2CB88FE5986F}"/>
              </a:ext>
            </a:extLst>
          </p:cNvPr>
          <p:cNvPicPr>
            <a:picLocks noChangeAspect="1"/>
          </p:cNvPicPr>
          <p:nvPr/>
        </p:nvPicPr>
        <p:blipFill>
          <a:blip r:embed="rId4"/>
          <a:stretch>
            <a:fillRect/>
          </a:stretch>
        </p:blipFill>
        <p:spPr>
          <a:xfrm>
            <a:off x="4270041" y="4071268"/>
            <a:ext cx="2874697" cy="2186312"/>
          </a:xfrm>
          <a:prstGeom prst="rect">
            <a:avLst/>
          </a:prstGeom>
        </p:spPr>
      </p:pic>
      <p:sp>
        <p:nvSpPr>
          <p:cNvPr id="34" name="Rectangle 33">
            <a:extLst>
              <a:ext uri="{FF2B5EF4-FFF2-40B4-BE49-F238E27FC236}">
                <a16:creationId xmlns:a16="http://schemas.microsoft.com/office/drawing/2014/main" id="{EE501EC6-CD01-E14B-D919-F4A4A27D66BF}"/>
              </a:ext>
            </a:extLst>
          </p:cNvPr>
          <p:cNvSpPr/>
          <p:nvPr/>
        </p:nvSpPr>
        <p:spPr>
          <a:xfrm>
            <a:off x="4587043" y="1385461"/>
            <a:ext cx="1859023" cy="1401272"/>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52E2DB7B-BCCC-5BA2-1372-4B29DFBE88E4}"/>
              </a:ext>
            </a:extLst>
          </p:cNvPr>
          <p:cNvSpPr txBox="1"/>
          <p:nvPr/>
        </p:nvSpPr>
        <p:spPr>
          <a:xfrm>
            <a:off x="7532125" y="1267855"/>
            <a:ext cx="3998069" cy="4770537"/>
          </a:xfrm>
          <a:prstGeom prst="rect">
            <a:avLst/>
          </a:prstGeom>
          <a:noFill/>
        </p:spPr>
        <p:txBody>
          <a:bodyPr wrap="square">
            <a:spAutoFit/>
          </a:bodyPr>
          <a:lstStyle/>
          <a:p>
            <a:pPr marL="285750" indent="-285750">
              <a:buFont typeface="Arial" panose="020B0604020202020204" pitchFamily="34" charset="0"/>
              <a:buChar char="•"/>
            </a:pPr>
            <a:r>
              <a:rPr lang="en-US" sz="1600" dirty="0"/>
              <a:t>The network shows how narratives connect initial injuries with subsequent consequences, including functional, developmental, and cognitive effects.</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Acute head and skeletal trauma connects with brain injury, severe outcomes, and cognitive and physical impairment.</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PTSD and psychological trauma (T10) is more distinct, connecting to the larger network through severe disability.</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Together, the narratives reveal a continuum from acute bodily injury to longer-term brain and functional consequences</a:t>
            </a:r>
          </a:p>
        </p:txBody>
      </p:sp>
      <p:sp>
        <p:nvSpPr>
          <p:cNvPr id="39" name="TextBox 38">
            <a:extLst>
              <a:ext uri="{FF2B5EF4-FFF2-40B4-BE49-F238E27FC236}">
                <a16:creationId xmlns:a16="http://schemas.microsoft.com/office/drawing/2014/main" id="{675F4003-9F0A-C14C-93F3-DC2EA33484E9}"/>
              </a:ext>
            </a:extLst>
          </p:cNvPr>
          <p:cNvSpPr txBox="1"/>
          <p:nvPr/>
        </p:nvSpPr>
        <p:spPr>
          <a:xfrm rot="16200000">
            <a:off x="-555288" y="3594215"/>
            <a:ext cx="2207854" cy="954107"/>
          </a:xfrm>
          <a:prstGeom prst="rect">
            <a:avLst/>
          </a:prstGeom>
          <a:noFill/>
        </p:spPr>
        <p:txBody>
          <a:bodyPr wrap="square">
            <a:spAutoFit/>
          </a:bodyPr>
          <a:lstStyle/>
          <a:p>
            <a:r>
              <a:rPr lang="en-US" sz="1400" dirty="0"/>
              <a:t>Acute trauma is linked with brain injury, severe outcomes, and longer-term impairment</a:t>
            </a:r>
          </a:p>
        </p:txBody>
      </p:sp>
      <p:sp>
        <p:nvSpPr>
          <p:cNvPr id="40" name="Left Brace 39">
            <a:extLst>
              <a:ext uri="{FF2B5EF4-FFF2-40B4-BE49-F238E27FC236}">
                <a16:creationId xmlns:a16="http://schemas.microsoft.com/office/drawing/2014/main" id="{648D34AC-EBDA-537C-A52E-84DCE38F97F4}"/>
              </a:ext>
            </a:extLst>
          </p:cNvPr>
          <p:cNvSpPr/>
          <p:nvPr/>
        </p:nvSpPr>
        <p:spPr>
          <a:xfrm>
            <a:off x="1138136" y="2786733"/>
            <a:ext cx="217379" cy="2962314"/>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ppt_x"/>
                                          </p:val>
                                        </p:tav>
                                        <p:tav tm="100000">
                                          <p:val>
                                            <p:strVal val="#ppt_x"/>
                                          </p:val>
                                        </p:tav>
                                      </p:tavLst>
                                    </p:anim>
                                    <p:anim calcmode="lin" valueType="num">
                                      <p:cBhvr additive="base">
                                        <p:cTn id="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88952" cy="1097280"/>
          </a:xfrm>
          <a:prstGeom prst="rect">
            <a:avLst/>
          </a:prstGeom>
          <a:solidFill>
            <a:srgbClr val="8B0000"/>
          </a:solidFill>
          <a:ln w="12700">
            <a:solidFill>
              <a:srgbClr val="8B0000"/>
            </a:solidFill>
            <a:prstDash val="solid"/>
          </a:ln>
        </p:spPr>
        <p:txBody>
          <a:bodyPr/>
          <a:lstStyle/>
          <a:p>
            <a:endParaRPr lang="en-US"/>
          </a:p>
        </p:txBody>
      </p:sp>
      <p:sp>
        <p:nvSpPr>
          <p:cNvPr id="3" name="Shape 1"/>
          <p:cNvSpPr/>
          <p:nvPr/>
        </p:nvSpPr>
        <p:spPr>
          <a:xfrm>
            <a:off x="0" y="6355080"/>
            <a:ext cx="12188952" cy="502920"/>
          </a:xfrm>
          <a:prstGeom prst="rect">
            <a:avLst/>
          </a:prstGeom>
          <a:solidFill>
            <a:srgbClr val="8B0000"/>
          </a:solidFill>
          <a:ln w="12700">
            <a:solidFill>
              <a:srgbClr val="8B0000"/>
            </a:solidFill>
            <a:prstDash val="solid"/>
          </a:ln>
        </p:spPr>
        <p:txBody>
          <a:bodyPr/>
          <a:lstStyle/>
          <a:p>
            <a:endParaRPr lang="en-US"/>
          </a:p>
        </p:txBody>
      </p:sp>
      <p:sp>
        <p:nvSpPr>
          <p:cNvPr id="4" name="Text 2"/>
          <p:cNvSpPr/>
          <p:nvPr/>
        </p:nvSpPr>
        <p:spPr>
          <a:xfrm>
            <a:off x="365760" y="137160"/>
            <a:ext cx="11457432" cy="960120"/>
          </a:xfrm>
          <a:prstGeom prst="rect">
            <a:avLst/>
          </a:prstGeom>
          <a:noFill/>
          <a:ln/>
        </p:spPr>
        <p:txBody>
          <a:bodyPr wrap="square" lIns="0" tIns="0" rIns="0" bIns="0" rtlCol="0" anchor="ctr">
            <a:normAutofit/>
          </a:bodyPr>
          <a:lstStyle/>
          <a:p>
            <a:pPr marL="0" indent="0" algn="l">
              <a:buNone/>
            </a:pPr>
            <a:r>
              <a:rPr lang="en-US" sz="3600" b="1" dirty="0">
                <a:solidFill>
                  <a:srgbClr val="FFFFFF"/>
                </a:solidFill>
                <a:latin typeface="Calibri" pitchFamily="34" charset="0"/>
                <a:ea typeface="Calibri" pitchFamily="34" charset="-122"/>
                <a:cs typeface="Calibri" pitchFamily="34" charset="-120"/>
              </a:rPr>
              <a:t>Long-term Consequences of Craniofacial-Related Injuries</a:t>
            </a:r>
            <a:endParaRPr lang="en-US" sz="3600" dirty="0"/>
          </a:p>
        </p:txBody>
      </p:sp>
      <p:pic>
        <p:nvPicPr>
          <p:cNvPr id="5" name="Image 0" descr="orig_unpacked/ppt/media/image23.png"/>
          <p:cNvPicPr>
            <a:picLocks noChangeAspect="1"/>
          </p:cNvPicPr>
          <p:nvPr/>
        </p:nvPicPr>
        <p:blipFill>
          <a:blip r:embed="rId3">
            <a:alphaModFix/>
            <a:duotone>
              <a:schemeClr val="accent3">
                <a:shade val="45000"/>
                <a:satMod val="135000"/>
              </a:schemeClr>
              <a:prstClr val="white"/>
            </a:duotone>
            <a:extLst>
              <a:ext uri="{BEBA8EAE-BF5A-486C-A8C5-ECC9F3942E4B}">
                <a14:imgProps xmlns:a14="http://schemas.microsoft.com/office/drawing/2010/main">
                  <a14:imgLayer r:embed="rId4">
                    <a14:imgEffect>
                      <a14:colorTemperature colorTemp="11200"/>
                    </a14:imgEffect>
                    <a14:imgEffect>
                      <a14:saturation sat="0"/>
                    </a14:imgEffect>
                  </a14:imgLayer>
                </a14:imgProps>
              </a:ext>
            </a:extLst>
          </a:blip>
          <a:srcRect/>
          <a:stretch/>
        </p:blipFill>
        <p:spPr>
          <a:xfrm>
            <a:off x="529821" y="1772194"/>
            <a:ext cx="11132358" cy="3757748"/>
          </a:xfrm>
          <a:prstGeom prst="rect">
            <a:avLst/>
          </a:prstGeom>
          <a:ln w="15875">
            <a:solidFill>
              <a:srgbClr val="990033"/>
            </a:solidFill>
          </a:ln>
        </p:spPr>
      </p:pic>
    </p:spTree>
    <p:extLst>
      <p:ext uri="{BB962C8B-B14F-4D97-AF65-F5344CB8AC3E}">
        <p14:creationId xmlns:p14="http://schemas.microsoft.com/office/powerpoint/2010/main" val="14684817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CHILD VICTIMS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Documented Outcomes in Children</a:t>
            </a:r>
            <a:endParaRPr lang="en-US" sz="3000" dirty="0"/>
          </a:p>
        </p:txBody>
      </p:sp>
      <p:graphicFrame>
        <p:nvGraphicFramePr>
          <p:cNvPr id="34" name="Table 0"/>
          <p:cNvGraphicFramePr>
            <a:graphicFrameLocks noGrp="1"/>
          </p:cNvGraphicFramePr>
          <p:nvPr>
            <p:extLst>
              <p:ext uri="{D42A27DB-BD31-4B8C-83A1-F6EECF244321}">
                <p14:modId xmlns:p14="http://schemas.microsoft.com/office/powerpoint/2010/main" val="3910107294"/>
              </p:ext>
            </p:extLst>
          </p:nvPr>
        </p:nvGraphicFramePr>
        <p:xfrm>
          <a:off x="548640" y="1600200"/>
          <a:ext cx="11091672" cy="3474720"/>
        </p:xfrm>
        <a:graphic>
          <a:graphicData uri="http://schemas.openxmlformats.org/drawingml/2006/table">
            <a:tbl>
              <a:tblPr/>
              <a:tblGrid>
                <a:gridCol w="1554480">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5422392">
                  <a:extLst>
                    <a:ext uri="{9D8B030D-6E8A-4147-A177-3AD203B41FA5}">
                      <a16:colId xmlns:a16="http://schemas.microsoft.com/office/drawing/2014/main" val="20003"/>
                    </a:ext>
                  </a:extLst>
                </a:gridCol>
              </a:tblGrid>
              <a:tr h="457200">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Opinion</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Perpetrator</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Injury site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Documented consequences</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731520">
                <a:tc>
                  <a:txBody>
                    <a:bodyPr/>
                    <a:lstStyle/>
                    <a:p>
                      <a:pPr marL="0" indent="0" algn="l">
                        <a:buNone/>
                      </a:pPr>
                      <a:r>
                        <a:rPr lang="en-US" sz="1800" dirty="0">
                          <a:solidFill>
                            <a:srgbClr val="5A5A5A"/>
                          </a:solidFill>
                          <a:latin typeface="Arial" pitchFamily="34" charset="0"/>
                          <a:ea typeface="Arial" pitchFamily="34" charset="-122"/>
                          <a:cs typeface="Arial" pitchFamily="34" charset="-120"/>
                        </a:rPr>
                        <a:t>#11277309</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unknown</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skull</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Ongoing neurological care required; diagnosed with PTSD</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731520">
                <a:tc>
                  <a:txBody>
                    <a:bodyPr/>
                    <a:lstStyle/>
                    <a:p>
                      <a:pPr marL="0" indent="0" algn="l">
                        <a:buNone/>
                      </a:pPr>
                      <a:r>
                        <a:rPr lang="en-US" sz="1800" dirty="0">
                          <a:solidFill>
                            <a:srgbClr val="5A5A5A"/>
                          </a:solidFill>
                          <a:latin typeface="Arial" pitchFamily="34" charset="0"/>
                          <a:ea typeface="Arial" pitchFamily="34" charset="-122"/>
                          <a:cs typeface="Arial" pitchFamily="34" charset="-120"/>
                        </a:rPr>
                        <a:t>#10168612</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parent</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ear</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Spastic quadriplegia &amp; cerebral palsy; requires full-time care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822960">
                <a:tc>
                  <a:txBody>
                    <a:bodyPr/>
                    <a:lstStyle/>
                    <a:p>
                      <a:pPr marL="0" indent="0" algn="l">
                        <a:buNone/>
                      </a:pPr>
                      <a:r>
                        <a:rPr lang="en-US" sz="1800" dirty="0">
                          <a:solidFill>
                            <a:srgbClr val="5A5A5A"/>
                          </a:solidFill>
                          <a:latin typeface="Arial" pitchFamily="34" charset="0"/>
                          <a:ea typeface="Arial" pitchFamily="34" charset="-122"/>
                          <a:cs typeface="Arial" pitchFamily="34" charset="-120"/>
                        </a:rPr>
                        <a:t>#10580720</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unknown</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neck, arm, skull, lung</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Skull fracture impacted pituitary gland → diabetes insipidus</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731520">
                <a:tc>
                  <a:txBody>
                    <a:bodyPr/>
                    <a:lstStyle/>
                    <a:p>
                      <a:pPr marL="0" indent="0" algn="l">
                        <a:buNone/>
                      </a:pPr>
                      <a:r>
                        <a:rPr lang="en-US" sz="1800" dirty="0">
                          <a:solidFill>
                            <a:srgbClr val="5A5A5A"/>
                          </a:solidFill>
                          <a:latin typeface="Arial" pitchFamily="34" charset="0"/>
                          <a:ea typeface="Arial" pitchFamily="34" charset="-122"/>
                          <a:cs typeface="Arial" pitchFamily="34" charset="-120"/>
                        </a:rPr>
                        <a:t>#11307256</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stepfather</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head</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Concussion; stress hives; began wetting the bed</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Shape 2"/>
          <p:cNvSpPr/>
          <p:nvPr/>
        </p:nvSpPr>
        <p:spPr>
          <a:xfrm>
            <a:off x="548640" y="5623560"/>
            <a:ext cx="11094415" cy="777240"/>
          </a:xfrm>
          <a:prstGeom prst="roundRect">
            <a:avLst>
              <a:gd name="adj" fmla="val 7059"/>
            </a:avLst>
          </a:prstGeom>
          <a:solidFill>
            <a:srgbClr val="F3F1F1"/>
          </a:solidFill>
          <a:ln w="12700">
            <a:solidFill>
              <a:srgbClr val="E0D5D5"/>
            </a:solidFill>
            <a:prstDash val="solid"/>
          </a:ln>
        </p:spPr>
        <p:txBody>
          <a:bodyPr/>
          <a:lstStyle/>
          <a:p>
            <a:endParaRPr lang="en-US"/>
          </a:p>
        </p:txBody>
      </p:sp>
      <p:sp>
        <p:nvSpPr>
          <p:cNvPr id="6" name="Text 3"/>
          <p:cNvSpPr/>
          <p:nvPr/>
        </p:nvSpPr>
        <p:spPr>
          <a:xfrm>
            <a:off x="777240" y="5669280"/>
            <a:ext cx="10637215" cy="685800"/>
          </a:xfrm>
          <a:prstGeom prst="rect">
            <a:avLst/>
          </a:prstGeom>
          <a:noFill/>
          <a:ln/>
        </p:spPr>
        <p:txBody>
          <a:bodyPr wrap="square" rtlCol="0" anchor="ctr"/>
          <a:lstStyle/>
          <a:p>
            <a:pPr marL="0" indent="0">
              <a:buNone/>
            </a:pPr>
            <a:r>
              <a:rPr lang="en-US" b="1" dirty="0">
                <a:solidFill>
                  <a:srgbClr val="8B0000"/>
                </a:solidFill>
                <a:latin typeface="Arial" pitchFamily="34" charset="0"/>
                <a:ea typeface="Arial" pitchFamily="34" charset="-122"/>
                <a:cs typeface="Arial" pitchFamily="34" charset="-120"/>
              </a:rPr>
              <a:t>Why this matters. </a:t>
            </a:r>
            <a:r>
              <a:rPr lang="en-US" dirty="0">
                <a:solidFill>
                  <a:srgbClr val="1F1F1F"/>
                </a:solidFill>
                <a:latin typeface="Arial" pitchFamily="34" charset="0"/>
                <a:ea typeface="Arial" pitchFamily="34" charset="-122"/>
                <a:cs typeface="Arial" pitchFamily="34" charset="-120"/>
              </a:rPr>
              <a:t>Court records document cerebral palsy, pituitary damage, and neurological sequelae in children perhaps years before any clinical follow-up study would reach these survivors.</a:t>
            </a:r>
            <a:endParaRPr lang="en-US" dirty="0"/>
          </a:p>
        </p:txBody>
      </p:sp>
      <p:sp>
        <p:nvSpPr>
          <p:cNvPr id="7" name="Text 4"/>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33</a:t>
            </a:r>
            <a:endParaRPr lang="en-US" sz="16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STUDY 2 · RELIABILITY &amp; CONVERGENT VALIDITY</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Validation of LLM Extraction</a:t>
            </a:r>
            <a:endParaRPr lang="en-US" sz="3000" dirty="0"/>
          </a:p>
        </p:txBody>
      </p:sp>
      <p:sp>
        <p:nvSpPr>
          <p:cNvPr id="4" name="Text 2"/>
          <p:cNvSpPr/>
          <p:nvPr/>
        </p:nvSpPr>
        <p:spPr>
          <a:xfrm>
            <a:off x="548640" y="1412748"/>
            <a:ext cx="5486400" cy="320040"/>
          </a:xfrm>
          <a:prstGeom prst="rect">
            <a:avLst/>
          </a:prstGeom>
          <a:noFill/>
          <a:ln/>
        </p:spPr>
        <p:txBody>
          <a:bodyPr wrap="square" rtlCol="0" anchor="ctr"/>
          <a:lstStyle/>
          <a:p>
            <a:pPr marL="0" indent="0">
              <a:buNone/>
            </a:pPr>
            <a:r>
              <a:rPr lang="en-US" sz="1700" b="1" dirty="0">
                <a:solidFill>
                  <a:srgbClr val="C8102E"/>
                </a:solidFill>
                <a:latin typeface="Arial" pitchFamily="34" charset="0"/>
                <a:ea typeface="Arial" pitchFamily="34" charset="-122"/>
                <a:cs typeface="Arial" pitchFamily="34" charset="-120"/>
              </a:rPr>
              <a:t>Convergent validity — BART zero-shot NLI</a:t>
            </a:r>
            <a:endParaRPr lang="en-US" sz="1700" dirty="0"/>
          </a:p>
        </p:txBody>
      </p:sp>
      <p:graphicFrame>
        <p:nvGraphicFramePr>
          <p:cNvPr id="33" name="Table 0"/>
          <p:cNvGraphicFramePr>
            <a:graphicFrameLocks noGrp="1"/>
          </p:cNvGraphicFramePr>
          <p:nvPr>
            <p:extLst>
              <p:ext uri="{D42A27DB-BD31-4B8C-83A1-F6EECF244321}">
                <p14:modId xmlns:p14="http://schemas.microsoft.com/office/powerpoint/2010/main" val="3091863580"/>
              </p:ext>
            </p:extLst>
          </p:nvPr>
        </p:nvGraphicFramePr>
        <p:xfrm>
          <a:off x="609447" y="1796796"/>
          <a:ext cx="5486400" cy="2286000"/>
        </p:xfrm>
        <a:graphic>
          <a:graphicData uri="http://schemas.openxmlformats.org/drawingml/2006/table">
            <a:tbl>
              <a:tblPr/>
              <a:tblGrid>
                <a:gridCol w="2743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tblGrid>
              <a:tr h="457200">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Consequence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GPT</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BART</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45720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Vision loss</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11.5%</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10.3%</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45720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TBI / brain</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40.0%</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30.1%</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45720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Psychological</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16.8%</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20.7%</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45720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Death</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12.4%</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21.3%</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Text 3"/>
          <p:cNvSpPr/>
          <p:nvPr/>
        </p:nvSpPr>
        <p:spPr>
          <a:xfrm>
            <a:off x="548640" y="4343400"/>
            <a:ext cx="5486400" cy="731520"/>
          </a:xfrm>
          <a:prstGeom prst="rect">
            <a:avLst/>
          </a:prstGeom>
          <a:noFill/>
          <a:ln/>
        </p:spPr>
        <p:txBody>
          <a:bodyPr wrap="square" rtlCol="0" anchor="t"/>
          <a:lstStyle/>
          <a:p>
            <a:pPr marL="0" indent="0">
              <a:buNone/>
            </a:pPr>
            <a:r>
              <a:rPr lang="en-US" sz="1600" i="1" dirty="0">
                <a:solidFill>
                  <a:srgbClr val="5A5A5A"/>
                </a:solidFill>
                <a:latin typeface="Arial" pitchFamily="34" charset="0"/>
                <a:ea typeface="Arial" pitchFamily="34" charset="-122"/>
                <a:cs typeface="Arial" pitchFamily="34" charset="-120"/>
              </a:rPr>
              <a:t>Strong agreement for most categories; death &amp; vision loss likely undercounted by GPT (conservative attribution).</a:t>
            </a:r>
            <a:endParaRPr lang="en-US" sz="1600" dirty="0"/>
          </a:p>
        </p:txBody>
      </p:sp>
      <p:sp>
        <p:nvSpPr>
          <p:cNvPr id="7" name="Text 4"/>
          <p:cNvSpPr/>
          <p:nvPr/>
        </p:nvSpPr>
        <p:spPr>
          <a:xfrm>
            <a:off x="6370625" y="1348740"/>
            <a:ext cx="5242255" cy="320040"/>
          </a:xfrm>
          <a:prstGeom prst="rect">
            <a:avLst/>
          </a:prstGeom>
          <a:noFill/>
          <a:ln/>
        </p:spPr>
        <p:txBody>
          <a:bodyPr wrap="square" rtlCol="0" anchor="ctr"/>
          <a:lstStyle/>
          <a:p>
            <a:pPr marL="0" indent="0">
              <a:buNone/>
            </a:pPr>
            <a:r>
              <a:rPr lang="en-US" sz="1700" b="1" dirty="0">
                <a:solidFill>
                  <a:srgbClr val="C8102E"/>
                </a:solidFill>
                <a:latin typeface="Arial" pitchFamily="34" charset="0"/>
                <a:ea typeface="Arial" pitchFamily="34" charset="-122"/>
                <a:cs typeface="Arial" pitchFamily="34" charset="-120"/>
              </a:rPr>
              <a:t>Reliability — repeat-run agreement</a:t>
            </a:r>
            <a:endParaRPr lang="en-US" sz="1700" dirty="0"/>
          </a:p>
        </p:txBody>
      </p:sp>
      <p:graphicFrame>
        <p:nvGraphicFramePr>
          <p:cNvPr id="65" name="Table 1"/>
          <p:cNvGraphicFramePr>
            <a:graphicFrameLocks noGrp="1"/>
          </p:cNvGraphicFramePr>
          <p:nvPr>
            <p:extLst>
              <p:ext uri="{D42A27DB-BD31-4B8C-83A1-F6EECF244321}">
                <p14:modId xmlns:p14="http://schemas.microsoft.com/office/powerpoint/2010/main" val="1056292413"/>
              </p:ext>
            </p:extLst>
          </p:nvPr>
        </p:nvGraphicFramePr>
        <p:xfrm>
          <a:off x="6400800" y="1810512"/>
          <a:ext cx="5330952" cy="3657600"/>
        </p:xfrm>
        <a:graphic>
          <a:graphicData uri="http://schemas.openxmlformats.org/drawingml/2006/table">
            <a:tbl>
              <a:tblPr/>
              <a:tblGrid>
                <a:gridCol w="3566160">
                  <a:extLst>
                    <a:ext uri="{9D8B030D-6E8A-4147-A177-3AD203B41FA5}">
                      <a16:colId xmlns:a16="http://schemas.microsoft.com/office/drawing/2014/main" val="20000"/>
                    </a:ext>
                  </a:extLst>
                </a:gridCol>
                <a:gridCol w="1764792">
                  <a:extLst>
                    <a:ext uri="{9D8B030D-6E8A-4147-A177-3AD203B41FA5}">
                      <a16:colId xmlns:a16="http://schemas.microsoft.com/office/drawing/2014/main" val="20001"/>
                    </a:ext>
                  </a:extLst>
                </a:gridCol>
              </a:tblGrid>
              <a:tr h="365760">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Field</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800" b="1" dirty="0">
                          <a:solidFill>
                            <a:srgbClr val="FFFFFF"/>
                          </a:solidFill>
                          <a:latin typeface="Arial" pitchFamily="34" charset="0"/>
                          <a:ea typeface="Arial" pitchFamily="34" charset="-122"/>
                          <a:cs typeface="Arial" pitchFamily="34" charset="-120"/>
                        </a:rPr>
                        <a:t>Score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DV confirmed</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93.3%</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Long-term consequences</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90.3%</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Injury mechanism</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83.3%</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Case type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76.7%</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Victim type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76.7%</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Injury location</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75.7%</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6"/>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Perpetrator relationship</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73.3%</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7"/>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Legal outcome</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67.9%</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8"/>
                  </a:ext>
                </a:extLst>
              </a:tr>
              <a:tr h="365760">
                <a:tc>
                  <a:txBody>
                    <a:bodyPr/>
                    <a:lstStyle/>
                    <a:p>
                      <a:pPr marL="0" indent="0" algn="l">
                        <a:buNone/>
                      </a:pPr>
                      <a:r>
                        <a:rPr lang="en-US" sz="1800" dirty="0">
                          <a:solidFill>
                            <a:srgbClr val="1F1F1F"/>
                          </a:solidFill>
                          <a:latin typeface="Arial" pitchFamily="34" charset="0"/>
                          <a:ea typeface="Arial" pitchFamily="34" charset="-122"/>
                          <a:cs typeface="Arial" pitchFamily="34" charset="-120"/>
                        </a:rPr>
                        <a:t>Ruling</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r">
                        <a:buNone/>
                      </a:pPr>
                      <a:r>
                        <a:rPr lang="en-US" sz="1800" dirty="0">
                          <a:solidFill>
                            <a:srgbClr val="1F1F1F"/>
                          </a:solidFill>
                          <a:latin typeface="Arial" pitchFamily="34" charset="0"/>
                          <a:ea typeface="Arial" pitchFamily="34" charset="-122"/>
                          <a:cs typeface="Arial" pitchFamily="34" charset="-120"/>
                        </a:rPr>
                        <a:t>60.0%</a:t>
                      </a:r>
                      <a:endParaRPr lang="en-US" sz="18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9" name="Shape 5"/>
          <p:cNvSpPr/>
          <p:nvPr/>
        </p:nvSpPr>
        <p:spPr>
          <a:xfrm>
            <a:off x="548640" y="5532120"/>
            <a:ext cx="11094415" cy="822960"/>
          </a:xfrm>
          <a:prstGeom prst="roundRect">
            <a:avLst>
              <a:gd name="adj" fmla="val 6667"/>
            </a:avLst>
          </a:prstGeom>
          <a:solidFill>
            <a:srgbClr val="8B0000"/>
          </a:solidFill>
          <a:ln/>
        </p:spPr>
        <p:txBody>
          <a:bodyPr/>
          <a:lstStyle/>
          <a:p>
            <a:endParaRPr lang="en-US"/>
          </a:p>
        </p:txBody>
      </p:sp>
      <p:sp>
        <p:nvSpPr>
          <p:cNvPr id="10" name="Text 6"/>
          <p:cNvSpPr/>
          <p:nvPr/>
        </p:nvSpPr>
        <p:spPr>
          <a:xfrm>
            <a:off x="777240" y="5532120"/>
            <a:ext cx="10637215" cy="822960"/>
          </a:xfrm>
          <a:prstGeom prst="rect">
            <a:avLst/>
          </a:prstGeom>
          <a:noFill/>
          <a:ln/>
        </p:spPr>
        <p:txBody>
          <a:bodyPr wrap="square" rtlCol="0" anchor="ctr"/>
          <a:lstStyle/>
          <a:p>
            <a:pPr marL="0" indent="0" algn="ctr">
              <a:buNone/>
            </a:pPr>
            <a:r>
              <a:rPr lang="en-US" sz="1700" b="1" dirty="0">
                <a:solidFill>
                  <a:srgbClr val="FFFFFF"/>
                </a:solidFill>
                <a:latin typeface="Arial" pitchFamily="34" charset="0"/>
                <a:ea typeface="Arial" pitchFamily="34" charset="-122"/>
                <a:cs typeface="Arial" pitchFamily="34" charset="-120"/>
              </a:rPr>
              <a:t>The fields most central to the analysis — DV confirmed (93%), injury mechanism (83%), long-term consequences (90%) — all clear the 80% threshold.</a:t>
            </a:r>
            <a:endParaRPr lang="en-US" sz="1700" dirty="0"/>
          </a:p>
        </p:txBody>
      </p:sp>
      <p:sp>
        <p:nvSpPr>
          <p:cNvPr id="11" name="Text 7"/>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32</a:t>
            </a:r>
            <a:endParaRPr lang="en-US" sz="16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4">
    <p:bg>
      <p:bgPr>
        <a:solidFill>
          <a:srgbClr val="5A0A10"/>
        </a:solidFill>
        <a:effectLst/>
      </p:bgPr>
    </p:bg>
    <p:spTree>
      <p:nvGrpSpPr>
        <p:cNvPr id="1" name=""/>
        <p:cNvGrpSpPr/>
        <p:nvPr/>
      </p:nvGrpSpPr>
      <p:grpSpPr>
        <a:xfrm>
          <a:off x="0" y="0"/>
          <a:ext cx="0" cy="0"/>
          <a:chOff x="0" y="0"/>
          <a:chExt cx="0" cy="0"/>
        </a:xfrm>
      </p:grpSpPr>
      <p:sp>
        <p:nvSpPr>
          <p:cNvPr id="2" name="Text 0"/>
          <p:cNvSpPr/>
          <p:nvPr/>
        </p:nvSpPr>
        <p:spPr>
          <a:xfrm>
            <a:off x="548640" y="2468880"/>
            <a:ext cx="11094415" cy="365760"/>
          </a:xfrm>
          <a:prstGeom prst="rect">
            <a:avLst/>
          </a:prstGeom>
          <a:noFill/>
          <a:ln/>
        </p:spPr>
        <p:txBody>
          <a:bodyPr wrap="square" rtlCol="0" anchor="ctr"/>
          <a:lstStyle/>
          <a:p>
            <a:pPr marL="0" indent="0">
              <a:buNone/>
            </a:pPr>
            <a:r>
              <a:rPr lang="en-US" sz="1800" b="1" kern="0" spc="300" dirty="0">
                <a:solidFill>
                  <a:srgbClr val="E8A0A6"/>
                </a:solidFill>
                <a:latin typeface="Arial" pitchFamily="34" charset="0"/>
                <a:ea typeface="Arial" pitchFamily="34" charset="-122"/>
                <a:cs typeface="Arial" pitchFamily="34" charset="-120"/>
              </a:rPr>
              <a:t>INTEGRATED FINDINGS</a:t>
            </a:r>
            <a:endParaRPr lang="en-US" sz="1800" dirty="0"/>
          </a:p>
        </p:txBody>
      </p:sp>
      <p:sp>
        <p:nvSpPr>
          <p:cNvPr id="3" name="Text 1"/>
          <p:cNvSpPr/>
          <p:nvPr/>
        </p:nvSpPr>
        <p:spPr>
          <a:xfrm>
            <a:off x="548640" y="2834640"/>
            <a:ext cx="11094415" cy="1097280"/>
          </a:xfrm>
          <a:prstGeom prst="rect">
            <a:avLst/>
          </a:prstGeom>
          <a:noFill/>
          <a:ln/>
        </p:spPr>
        <p:txBody>
          <a:bodyPr wrap="square" rtlCol="0" anchor="t"/>
          <a:lstStyle/>
          <a:p>
            <a:pPr marL="0" indent="0">
              <a:buNone/>
            </a:pPr>
            <a:r>
              <a:rPr lang="en-US" sz="4000" b="1" dirty="0">
                <a:solidFill>
                  <a:srgbClr val="FFFFFF"/>
                </a:solidFill>
                <a:latin typeface="Arial" pitchFamily="34" charset="0"/>
                <a:ea typeface="Arial" pitchFamily="34" charset="-122"/>
                <a:cs typeface="Arial" pitchFamily="34" charset="-120"/>
              </a:rPr>
              <a:t>Two Sources Determine a Conceptual Framework</a:t>
            </a:r>
            <a:endParaRPr lang="en-US" sz="4000" dirty="0"/>
          </a:p>
        </p:txBody>
      </p:sp>
      <p:sp>
        <p:nvSpPr>
          <p:cNvPr id="4" name="Text 2"/>
          <p:cNvSpPr/>
          <p:nvPr/>
        </p:nvSpPr>
        <p:spPr>
          <a:xfrm>
            <a:off x="548640" y="4221480"/>
            <a:ext cx="9997135" cy="914400"/>
          </a:xfrm>
          <a:prstGeom prst="rect">
            <a:avLst/>
          </a:prstGeom>
          <a:noFill/>
          <a:ln/>
        </p:spPr>
        <p:txBody>
          <a:bodyPr wrap="square" rtlCol="0" anchor="t"/>
          <a:lstStyle/>
          <a:p>
            <a:pPr marL="0" indent="0">
              <a:lnSpc>
                <a:spcPct val="110000"/>
              </a:lnSpc>
              <a:buNone/>
            </a:pPr>
            <a:r>
              <a:rPr lang="en-US" sz="1800" dirty="0">
                <a:solidFill>
                  <a:srgbClr val="F0D6D8"/>
                </a:solidFill>
                <a:latin typeface="Arial" pitchFamily="34" charset="0"/>
                <a:ea typeface="Arial" pitchFamily="34" charset="-122"/>
                <a:cs typeface="Arial" pitchFamily="34" charset="-120"/>
              </a:rPr>
              <a:t>Where the death-review and case-law pipelines converge — and why triangulating them is the strongest approach to detecting abuse-related child head injury.</a:t>
            </a:r>
            <a:endParaRPr lang="en-US" sz="18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COMPARE &amp; CONTRAST</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cs typeface="Arial" pitchFamily="34" charset="-120"/>
              </a:rPr>
              <a:t>Novel Findings and Convergence With Prior Research</a:t>
            </a:r>
            <a:endParaRPr lang="en-US" sz="3000" dirty="0"/>
          </a:p>
        </p:txBody>
      </p:sp>
      <p:graphicFrame>
        <p:nvGraphicFramePr>
          <p:cNvPr id="36" name="Table 0"/>
          <p:cNvGraphicFramePr>
            <a:graphicFrameLocks noGrp="1"/>
          </p:cNvGraphicFramePr>
          <p:nvPr>
            <p:extLst>
              <p:ext uri="{D42A27DB-BD31-4B8C-83A1-F6EECF244321}">
                <p14:modId xmlns:p14="http://schemas.microsoft.com/office/powerpoint/2010/main" val="116973668"/>
              </p:ext>
            </p:extLst>
          </p:nvPr>
        </p:nvGraphicFramePr>
        <p:xfrm>
          <a:off x="548640" y="1508760"/>
          <a:ext cx="11091672" cy="4846320"/>
        </p:xfrm>
        <a:graphic>
          <a:graphicData uri="http://schemas.openxmlformats.org/drawingml/2006/table">
            <a:tbl>
              <a:tblPr/>
              <a:tblGrid>
                <a:gridCol w="3566160">
                  <a:extLst>
                    <a:ext uri="{9D8B030D-6E8A-4147-A177-3AD203B41FA5}">
                      <a16:colId xmlns:a16="http://schemas.microsoft.com/office/drawing/2014/main" val="20000"/>
                    </a:ext>
                  </a:extLst>
                </a:gridCol>
                <a:gridCol w="3758184">
                  <a:extLst>
                    <a:ext uri="{9D8B030D-6E8A-4147-A177-3AD203B41FA5}">
                      <a16:colId xmlns:a16="http://schemas.microsoft.com/office/drawing/2014/main" val="20001"/>
                    </a:ext>
                  </a:extLst>
                </a:gridCol>
                <a:gridCol w="3767328">
                  <a:extLst>
                    <a:ext uri="{9D8B030D-6E8A-4147-A177-3AD203B41FA5}">
                      <a16:colId xmlns:a16="http://schemas.microsoft.com/office/drawing/2014/main" val="20002"/>
                    </a:ext>
                  </a:extLst>
                </a:gridCol>
              </a:tblGrid>
              <a:tr h="411480">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Integrated finding</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Study 1 · CFRT</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tc>
                  <a:txBody>
                    <a:bodyPr/>
                    <a:lstStyle/>
                    <a:p>
                      <a:pPr marL="0" indent="0" algn="l">
                        <a:buNone/>
                      </a:pPr>
                      <a:r>
                        <a:rPr lang="en-US" sz="1600" b="1" dirty="0">
                          <a:solidFill>
                            <a:srgbClr val="FFFFFF"/>
                          </a:solidFill>
                          <a:latin typeface="Arial" pitchFamily="34" charset="0"/>
                          <a:ea typeface="Arial" pitchFamily="34" charset="-122"/>
                          <a:cs typeface="Arial" pitchFamily="34" charset="-120"/>
                        </a:rPr>
                        <a:t>Study 2 · Case law</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solidFill>
                      <a:srgbClr val="8B0000"/>
                    </a:solidFill>
                  </a:tcPr>
                </a:tc>
                <a:extLst>
                  <a:ext uri="{0D108BD9-81ED-4DB2-BD59-A6C34878D82A}">
                    <a16:rowId xmlns:a16="http://schemas.microsoft.com/office/drawing/2014/main" val="10000"/>
                  </a:ext>
                </a:extLst>
              </a:tr>
              <a:tr h="914400">
                <a:tc>
                  <a:txBody>
                    <a:bodyPr/>
                    <a:lstStyle/>
                    <a:p>
                      <a:pPr marL="0" indent="0" algn="l">
                        <a:buNone/>
                      </a:pPr>
                      <a:r>
                        <a:rPr lang="en-US" sz="1600" b="1" dirty="0">
                          <a:solidFill>
                            <a:srgbClr val="8B0000"/>
                          </a:solidFill>
                          <a:latin typeface="Arial" pitchFamily="34" charset="0"/>
                          <a:ea typeface="Arial" pitchFamily="34" charset="-122"/>
                          <a:cs typeface="Arial" pitchFamily="34" charset="-120"/>
                        </a:rPr>
                        <a:t>Blunt force / craniofacial trauma is the dominant abuse injury mechanism</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“Abusive Head Trauma &amp; Unexplained Skeletal Injuries” is the leading Circumstances theme (.113)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Physical Assault (.145) &amp; Blunt Force to Head/Upper Body (.100) dominate mechanisms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1"/>
                  </a:ext>
                </a:extLst>
              </a:tr>
              <a:tr h="868680">
                <a:tc>
                  <a:txBody>
                    <a:bodyPr/>
                    <a:lstStyle/>
                    <a:p>
                      <a:pPr marL="0" indent="0" algn="l">
                        <a:buNone/>
                      </a:pPr>
                      <a:r>
                        <a:rPr lang="en-US" sz="1600" b="1" dirty="0">
                          <a:solidFill>
                            <a:srgbClr val="8B0000"/>
                          </a:solidFill>
                          <a:latin typeface="Arial" pitchFamily="34" charset="0"/>
                          <a:ea typeface="Arial" pitchFamily="34" charset="-122"/>
                          <a:cs typeface="Arial" pitchFamily="34" charset="-120"/>
                        </a:rPr>
                        <a:t>Strangulation: high-lethality, hidden at the ED visit</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Captured within severe-DV / captivity &amp; assault themes</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Topic 2 (.050): soft-tissue damage documented 2–3 days post-incident</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2"/>
                  </a:ext>
                </a:extLst>
              </a:tr>
              <a:tr h="914400">
                <a:tc>
                  <a:txBody>
                    <a:bodyPr/>
                    <a:lstStyle/>
                    <a:p>
                      <a:pPr marL="0" indent="0" algn="l">
                        <a:buNone/>
                      </a:pPr>
                      <a:r>
                        <a:rPr lang="en-US" sz="1600" b="1" dirty="0">
                          <a:solidFill>
                            <a:srgbClr val="8B0000"/>
                          </a:solidFill>
                          <a:latin typeface="Arial" pitchFamily="34" charset="0"/>
                          <a:ea typeface="Arial" pitchFamily="34" charset="-122"/>
                          <a:cs typeface="Arial" pitchFamily="34" charset="-120"/>
                        </a:rPr>
                        <a:t>Child TBI is structurally distinct &amp; under-surveilled</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Infant / skeletal-injury themes; unsafe-sleep infant death</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STM separates Child-Involved Assault (T12) from IP violence; CP &amp; pituitary damage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3"/>
                  </a:ext>
                </a:extLst>
              </a:tr>
              <a:tr h="868680">
                <a:tc>
                  <a:txBody>
                    <a:bodyPr/>
                    <a:lstStyle/>
                    <a:p>
                      <a:pPr marL="0" indent="0" algn="l">
                        <a:buNone/>
                      </a:pPr>
                      <a:r>
                        <a:rPr lang="en-US" sz="1600" b="1" dirty="0">
                          <a:solidFill>
                            <a:srgbClr val="8B0000"/>
                          </a:solidFill>
                          <a:latin typeface="Arial" pitchFamily="34" charset="0"/>
                          <a:ea typeface="Arial" pitchFamily="34" charset="-122"/>
                          <a:cs typeface="Arial" pitchFamily="34" charset="-120"/>
                        </a:rPr>
                        <a:t>Psychological burden is the dominant long-term consequence</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Parental Mental Health is the leading risk theme (.161)</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PTSD / Psychological Trauma is the top consequence topic (.113)</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4"/>
                  </a:ext>
                </a:extLst>
              </a:tr>
              <a:tr h="868680">
                <a:tc>
                  <a:txBody>
                    <a:bodyPr/>
                    <a:lstStyle/>
                    <a:p>
                      <a:pPr marL="0" indent="0" algn="l">
                        <a:buNone/>
                      </a:pPr>
                      <a:r>
                        <a:rPr lang="en-US" sz="1600" b="1" dirty="0">
                          <a:solidFill>
                            <a:srgbClr val="8B0000"/>
                          </a:solidFill>
                          <a:latin typeface="Arial" pitchFamily="34" charset="0"/>
                          <a:ea typeface="Arial" pitchFamily="34" charset="-122"/>
                          <a:cs typeface="Arial" pitchFamily="34" charset="-120"/>
                        </a:rPr>
                        <a:t>Both systems undercount — triangulation is essential</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Narratives only for prior-DHS cases (100% system-involved)</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tc>
                  <a:txBody>
                    <a:bodyPr/>
                    <a:lstStyle/>
                    <a:p>
                      <a:pPr marL="0" indent="0" algn="l">
                        <a:buNone/>
                      </a:pPr>
                      <a:r>
                        <a:rPr lang="en-US" sz="1600" dirty="0">
                          <a:solidFill>
                            <a:srgbClr val="1F1F1F"/>
                          </a:solidFill>
                          <a:latin typeface="Arial" pitchFamily="34" charset="0"/>
                          <a:ea typeface="Arial" pitchFamily="34" charset="-122"/>
                          <a:cs typeface="Arial" pitchFamily="34" charset="-120"/>
                        </a:rPr>
                        <a:t>Only appealed cases reach the record (85.7% affirmed)</a:t>
                      </a:r>
                      <a:endParaRPr lang="en-US" sz="1600" dirty="0">
                        <a:latin typeface="Arial" charset="0"/>
                        <a:ea typeface="Arial" charset="0"/>
                        <a:cs typeface="Arial" charset="0"/>
                      </a:endParaRPr>
                    </a:p>
                  </a:txBody>
                  <a:tcPr anchor="ctr">
                    <a:lnL w="6350" cap="flat" cmpd="sng" algn="ctr">
                      <a:solidFill>
                        <a:srgbClr val="E3D9D9"/>
                      </a:solidFill>
                      <a:prstDash val="solid"/>
                      <a:round/>
                      <a:headEnd type="none" w="med" len="med"/>
                      <a:tailEnd type="none" w="med" len="med"/>
                    </a:lnL>
                    <a:lnR w="6350" cap="flat" cmpd="sng" algn="ctr">
                      <a:solidFill>
                        <a:srgbClr val="E3D9D9"/>
                      </a:solidFill>
                      <a:prstDash val="solid"/>
                      <a:round/>
                      <a:headEnd type="none" w="med" len="med"/>
                      <a:tailEnd type="none" w="med" len="med"/>
                    </a:lnR>
                    <a:lnT w="6350" cap="flat" cmpd="sng" algn="ctr">
                      <a:solidFill>
                        <a:srgbClr val="E3D9D9"/>
                      </a:solidFill>
                      <a:prstDash val="solid"/>
                      <a:round/>
                      <a:headEnd type="none" w="med" len="med"/>
                      <a:tailEnd type="none" w="med" len="med"/>
                    </a:lnT>
                    <a:lnB w="6350" cap="flat" cmpd="sng" algn="ctr">
                      <a:solidFill>
                        <a:srgbClr val="E3D9D9"/>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5" name="Text 2"/>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35</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FOLLOWING ABUSE-RELATED CRANIOFACIAL INJURY IN CHILDREN</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Acute &amp; Long-Term Outcomes in Legal Narratives</a:t>
            </a:r>
            <a:endParaRPr lang="en-US" sz="3000" dirty="0"/>
          </a:p>
        </p:txBody>
      </p:sp>
      <p:pic>
        <p:nvPicPr>
          <p:cNvPr id="4" name="Image 0" descr="assets/flow_orig.png"/>
          <p:cNvPicPr>
            <a:picLocks noChangeAspect="1"/>
          </p:cNvPicPr>
          <p:nvPr/>
        </p:nvPicPr>
        <p:blipFill>
          <a:blip r:embed="rId3"/>
          <a:stretch>
            <a:fillRect/>
          </a:stretch>
        </p:blipFill>
        <p:spPr>
          <a:xfrm>
            <a:off x="777239" y="1248721"/>
            <a:ext cx="10217331" cy="4146239"/>
          </a:xfrm>
          <a:prstGeom prst="rect">
            <a:avLst/>
          </a:prstGeom>
        </p:spPr>
      </p:pic>
      <p:sp>
        <p:nvSpPr>
          <p:cNvPr id="5" name="Shape 2"/>
          <p:cNvSpPr/>
          <p:nvPr/>
        </p:nvSpPr>
        <p:spPr>
          <a:xfrm>
            <a:off x="548640" y="5623560"/>
            <a:ext cx="11094415" cy="822960"/>
          </a:xfrm>
          <a:prstGeom prst="roundRect">
            <a:avLst>
              <a:gd name="adj" fmla="val 6667"/>
            </a:avLst>
          </a:prstGeom>
          <a:solidFill>
            <a:srgbClr val="8B0000"/>
          </a:solidFill>
          <a:ln/>
        </p:spPr>
        <p:txBody>
          <a:bodyPr/>
          <a:lstStyle/>
          <a:p>
            <a:endParaRPr lang="en-US"/>
          </a:p>
        </p:txBody>
      </p:sp>
      <p:sp>
        <p:nvSpPr>
          <p:cNvPr id="6" name="Text 3"/>
          <p:cNvSpPr/>
          <p:nvPr/>
        </p:nvSpPr>
        <p:spPr>
          <a:xfrm>
            <a:off x="777240" y="5650992"/>
            <a:ext cx="10637215" cy="777240"/>
          </a:xfrm>
          <a:prstGeom prst="rect">
            <a:avLst/>
          </a:prstGeom>
          <a:noFill/>
          <a:ln/>
        </p:spPr>
        <p:txBody>
          <a:bodyPr wrap="square" rtlCol="0" anchor="ctr"/>
          <a:lstStyle/>
          <a:p>
            <a:pPr marL="0" indent="0">
              <a:lnSpc>
                <a:spcPct val="103000"/>
              </a:lnSpc>
              <a:buNone/>
            </a:pPr>
            <a:r>
              <a:rPr lang="en-US" sz="1700" b="1" dirty="0">
                <a:solidFill>
                  <a:srgbClr val="FFD9DC"/>
                </a:solidFill>
                <a:latin typeface="Arial" pitchFamily="34" charset="0"/>
                <a:ea typeface="Arial" pitchFamily="34" charset="-122"/>
                <a:cs typeface="Arial" pitchFamily="34" charset="-120"/>
              </a:rPr>
              <a:t>Same picture from both sources.  </a:t>
            </a:r>
            <a:r>
              <a:rPr lang="en-US" sz="1700" dirty="0">
                <a:solidFill>
                  <a:srgbClr val="FFFFFF"/>
                </a:solidFill>
                <a:latin typeface="Arial" pitchFamily="34" charset="0"/>
                <a:ea typeface="Arial" pitchFamily="34" charset="-122"/>
                <a:cs typeface="Arial" pitchFamily="34" charset="-120"/>
              </a:rPr>
              <a:t>This full spectrum of acute and long-term outcomes — neurological / TBI, sensory, structural, and psychological is consistent across both the CFRT death reviews and the case-law narratives, showing that the two data sources capture the same abuse-related injury trajectory.</a:t>
            </a:r>
            <a:endParaRPr lang="en-US" sz="1700" dirty="0"/>
          </a:p>
        </p:txBody>
      </p:sp>
      <p:sp>
        <p:nvSpPr>
          <p:cNvPr id="7" name="Text 4"/>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36</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IMPLICATIONS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What AI-Assisted Narrative Analysis Adds</a:t>
            </a:r>
            <a:endParaRPr lang="en-US" sz="3000" dirty="0"/>
          </a:p>
        </p:txBody>
      </p:sp>
      <p:sp>
        <p:nvSpPr>
          <p:cNvPr id="4" name="Shape 2"/>
          <p:cNvSpPr/>
          <p:nvPr/>
        </p:nvSpPr>
        <p:spPr>
          <a:xfrm>
            <a:off x="548640" y="1645920"/>
            <a:ext cx="5440680" cy="1298448"/>
          </a:xfrm>
          <a:prstGeom prst="roundRect">
            <a:avLst>
              <a:gd name="adj" fmla="val 3521"/>
            </a:avLst>
          </a:prstGeom>
          <a:solidFill>
            <a:srgbClr val="F3F1F1"/>
          </a:solidFill>
          <a:ln w="12700">
            <a:solidFill>
              <a:srgbClr val="E0D5D5"/>
            </a:solidFill>
            <a:prstDash val="solid"/>
          </a:ln>
        </p:spPr>
        <p:txBody>
          <a:bodyPr/>
          <a:lstStyle/>
          <a:p>
            <a:endParaRPr lang="en-US"/>
          </a:p>
        </p:txBody>
      </p:sp>
      <p:sp>
        <p:nvSpPr>
          <p:cNvPr id="5" name="Text 3"/>
          <p:cNvSpPr/>
          <p:nvPr/>
        </p:nvSpPr>
        <p:spPr>
          <a:xfrm>
            <a:off x="749808" y="1773936"/>
            <a:ext cx="50292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Recovers hidden context</a:t>
            </a:r>
            <a:endParaRPr lang="en-US" sz="1800" dirty="0"/>
          </a:p>
        </p:txBody>
      </p:sp>
      <p:sp>
        <p:nvSpPr>
          <p:cNvPr id="6" name="Text 4"/>
          <p:cNvSpPr/>
          <p:nvPr/>
        </p:nvSpPr>
        <p:spPr>
          <a:xfrm>
            <a:off x="749808" y="2057400"/>
            <a:ext cx="5029200" cy="73152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Caregiver behavior, injury explanations, and household circumstances that diagnoses and codes miss.</a:t>
            </a:r>
            <a:endParaRPr lang="en-US" sz="1600" dirty="0"/>
          </a:p>
        </p:txBody>
      </p:sp>
      <p:sp>
        <p:nvSpPr>
          <p:cNvPr id="7" name="Shape 5"/>
          <p:cNvSpPr/>
          <p:nvPr/>
        </p:nvSpPr>
        <p:spPr>
          <a:xfrm>
            <a:off x="548640" y="3090672"/>
            <a:ext cx="5440680" cy="1298448"/>
          </a:xfrm>
          <a:prstGeom prst="roundRect">
            <a:avLst>
              <a:gd name="adj" fmla="val 3521"/>
            </a:avLst>
          </a:prstGeom>
          <a:solidFill>
            <a:srgbClr val="F3F1F1"/>
          </a:solidFill>
          <a:ln w="12700">
            <a:solidFill>
              <a:srgbClr val="E0D5D5"/>
            </a:solidFill>
            <a:prstDash val="solid"/>
          </a:ln>
        </p:spPr>
        <p:txBody>
          <a:bodyPr/>
          <a:lstStyle/>
          <a:p>
            <a:endParaRPr lang="en-US"/>
          </a:p>
        </p:txBody>
      </p:sp>
      <p:sp>
        <p:nvSpPr>
          <p:cNvPr id="8" name="Text 6"/>
          <p:cNvSpPr/>
          <p:nvPr/>
        </p:nvSpPr>
        <p:spPr>
          <a:xfrm>
            <a:off x="749808" y="3218688"/>
            <a:ext cx="50292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Finds recurring patterns</a:t>
            </a:r>
            <a:endParaRPr lang="en-US" sz="1800" dirty="0"/>
          </a:p>
        </p:txBody>
      </p:sp>
      <p:sp>
        <p:nvSpPr>
          <p:cNvPr id="9" name="Text 7"/>
          <p:cNvSpPr/>
          <p:nvPr/>
        </p:nvSpPr>
        <p:spPr>
          <a:xfrm>
            <a:off x="749808" y="3541123"/>
            <a:ext cx="5029200" cy="73152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Combinations of circumstances that repeat across cases, without case-by-case review.</a:t>
            </a:r>
            <a:endParaRPr lang="en-US" sz="1600" dirty="0"/>
          </a:p>
        </p:txBody>
      </p:sp>
      <p:sp>
        <p:nvSpPr>
          <p:cNvPr id="10" name="Shape 8"/>
          <p:cNvSpPr/>
          <p:nvPr/>
        </p:nvSpPr>
        <p:spPr>
          <a:xfrm>
            <a:off x="548640" y="4535424"/>
            <a:ext cx="5440680" cy="1298448"/>
          </a:xfrm>
          <a:prstGeom prst="roundRect">
            <a:avLst>
              <a:gd name="adj" fmla="val 3521"/>
            </a:avLst>
          </a:prstGeom>
          <a:solidFill>
            <a:srgbClr val="F3F1F1"/>
          </a:solidFill>
          <a:ln w="12700">
            <a:solidFill>
              <a:srgbClr val="E0D5D5"/>
            </a:solidFill>
            <a:prstDash val="solid"/>
          </a:ln>
        </p:spPr>
        <p:txBody>
          <a:bodyPr/>
          <a:lstStyle/>
          <a:p>
            <a:endParaRPr lang="en-US"/>
          </a:p>
        </p:txBody>
      </p:sp>
      <p:sp>
        <p:nvSpPr>
          <p:cNvPr id="11" name="Text 9"/>
          <p:cNvSpPr/>
          <p:nvPr/>
        </p:nvSpPr>
        <p:spPr>
          <a:xfrm>
            <a:off x="749808" y="4663440"/>
            <a:ext cx="50292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Preserves overlap</a:t>
            </a:r>
            <a:endParaRPr lang="en-US" sz="1800" dirty="0"/>
          </a:p>
        </p:txBody>
      </p:sp>
      <p:sp>
        <p:nvSpPr>
          <p:cNvPr id="12" name="Text 10"/>
          <p:cNvSpPr/>
          <p:nvPr/>
        </p:nvSpPr>
        <p:spPr>
          <a:xfrm>
            <a:off x="749808" y="4975412"/>
            <a:ext cx="5029200" cy="73152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Cases carry multiple topics at once — reflecting co-occurring caregiver, household &amp; injury factors.</a:t>
            </a:r>
            <a:endParaRPr lang="en-US" sz="1600" dirty="0"/>
          </a:p>
        </p:txBody>
      </p:sp>
      <p:sp>
        <p:nvSpPr>
          <p:cNvPr id="13" name="Shape 11"/>
          <p:cNvSpPr/>
          <p:nvPr/>
        </p:nvSpPr>
        <p:spPr>
          <a:xfrm>
            <a:off x="6309360" y="1645920"/>
            <a:ext cx="5440680" cy="1298448"/>
          </a:xfrm>
          <a:prstGeom prst="roundRect">
            <a:avLst>
              <a:gd name="adj" fmla="val 3521"/>
            </a:avLst>
          </a:prstGeom>
          <a:solidFill>
            <a:srgbClr val="F3F1F1"/>
          </a:solidFill>
          <a:ln w="12700">
            <a:solidFill>
              <a:srgbClr val="E0D5D5"/>
            </a:solidFill>
            <a:prstDash val="solid"/>
          </a:ln>
        </p:spPr>
        <p:txBody>
          <a:bodyPr/>
          <a:lstStyle/>
          <a:p>
            <a:endParaRPr lang="en-US"/>
          </a:p>
        </p:txBody>
      </p:sp>
      <p:sp>
        <p:nvSpPr>
          <p:cNvPr id="14" name="Text 12"/>
          <p:cNvSpPr/>
          <p:nvPr/>
        </p:nvSpPr>
        <p:spPr>
          <a:xfrm>
            <a:off x="6510528" y="1773936"/>
            <a:ext cx="50292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Works at scale</a:t>
            </a:r>
            <a:endParaRPr lang="en-US" sz="1800" dirty="0"/>
          </a:p>
        </p:txBody>
      </p:sp>
      <p:sp>
        <p:nvSpPr>
          <p:cNvPr id="15" name="Text 13"/>
          <p:cNvSpPr/>
          <p:nvPr/>
        </p:nvSpPr>
        <p:spPr>
          <a:xfrm>
            <a:off x="6510528" y="2083526"/>
            <a:ext cx="5029200" cy="73152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Free-text information examined across large numbers of cases and integrated with external data.</a:t>
            </a:r>
            <a:endParaRPr lang="en-US" sz="1600" dirty="0"/>
          </a:p>
        </p:txBody>
      </p:sp>
      <p:sp>
        <p:nvSpPr>
          <p:cNvPr id="16" name="Shape 14"/>
          <p:cNvSpPr/>
          <p:nvPr/>
        </p:nvSpPr>
        <p:spPr>
          <a:xfrm>
            <a:off x="6309360" y="3090672"/>
            <a:ext cx="5440680" cy="1298448"/>
          </a:xfrm>
          <a:prstGeom prst="roundRect">
            <a:avLst>
              <a:gd name="adj" fmla="val 3521"/>
            </a:avLst>
          </a:prstGeom>
          <a:solidFill>
            <a:srgbClr val="F3F1F1"/>
          </a:solidFill>
          <a:ln w="12700">
            <a:solidFill>
              <a:srgbClr val="E0D5D5"/>
            </a:solidFill>
            <a:prstDash val="solid"/>
          </a:ln>
        </p:spPr>
        <p:txBody>
          <a:bodyPr/>
          <a:lstStyle/>
          <a:p>
            <a:endParaRPr lang="en-US"/>
          </a:p>
        </p:txBody>
      </p:sp>
      <p:sp>
        <p:nvSpPr>
          <p:cNvPr id="17" name="Text 15"/>
          <p:cNvSpPr/>
          <p:nvPr/>
        </p:nvSpPr>
        <p:spPr>
          <a:xfrm>
            <a:off x="6510528" y="3218688"/>
            <a:ext cx="50292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Improves understanding of why</a:t>
            </a:r>
            <a:endParaRPr lang="en-US" sz="1800" dirty="0"/>
          </a:p>
        </p:txBody>
      </p:sp>
      <p:sp>
        <p:nvSpPr>
          <p:cNvPr id="18" name="Text 16"/>
          <p:cNvSpPr/>
          <p:nvPr/>
        </p:nvSpPr>
        <p:spPr>
          <a:xfrm>
            <a:off x="6510528" y="3512602"/>
            <a:ext cx="5029200" cy="73152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Identifies where information, services, coordination or responses warrant closer examination.</a:t>
            </a:r>
            <a:endParaRPr lang="en-US" sz="1600" dirty="0"/>
          </a:p>
        </p:txBody>
      </p:sp>
      <p:sp>
        <p:nvSpPr>
          <p:cNvPr id="19" name="Shape 17"/>
          <p:cNvSpPr/>
          <p:nvPr/>
        </p:nvSpPr>
        <p:spPr>
          <a:xfrm>
            <a:off x="6309360" y="4535424"/>
            <a:ext cx="5440680" cy="1298448"/>
          </a:xfrm>
          <a:prstGeom prst="roundRect">
            <a:avLst>
              <a:gd name="adj" fmla="val 3521"/>
            </a:avLst>
          </a:prstGeom>
          <a:solidFill>
            <a:srgbClr val="F3F1F1"/>
          </a:solidFill>
          <a:ln w="12700">
            <a:solidFill>
              <a:srgbClr val="E0D5D5"/>
            </a:solidFill>
            <a:prstDash val="solid"/>
          </a:ln>
        </p:spPr>
        <p:txBody>
          <a:bodyPr/>
          <a:lstStyle/>
          <a:p>
            <a:endParaRPr lang="en-US"/>
          </a:p>
        </p:txBody>
      </p:sp>
      <p:sp>
        <p:nvSpPr>
          <p:cNvPr id="20" name="Text 18"/>
          <p:cNvSpPr/>
          <p:nvPr/>
        </p:nvSpPr>
        <p:spPr>
          <a:xfrm>
            <a:off x="6510528" y="4663440"/>
            <a:ext cx="5029200" cy="365760"/>
          </a:xfrm>
          <a:prstGeom prst="rect">
            <a:avLst/>
          </a:prstGeom>
          <a:noFill/>
          <a:ln/>
        </p:spPr>
        <p:txBody>
          <a:bodyPr wrap="square" rtlCol="0" anchor="ctr"/>
          <a:lstStyle/>
          <a:p>
            <a:pPr marL="0" indent="0">
              <a:buNone/>
            </a:pPr>
            <a:r>
              <a:rPr lang="en-US" sz="1800" b="1" dirty="0">
                <a:solidFill>
                  <a:srgbClr val="8B0000"/>
                </a:solidFill>
                <a:latin typeface="Arial" pitchFamily="34" charset="0"/>
                <a:ea typeface="Arial" pitchFamily="34" charset="-122"/>
                <a:cs typeface="Arial" pitchFamily="34" charset="-120"/>
              </a:rPr>
              <a:t>Complements structured data</a:t>
            </a:r>
            <a:endParaRPr lang="en-US" sz="1800" dirty="0"/>
          </a:p>
        </p:txBody>
      </p:sp>
      <p:sp>
        <p:nvSpPr>
          <p:cNvPr id="21" name="Text 19"/>
          <p:cNvSpPr/>
          <p:nvPr/>
        </p:nvSpPr>
        <p:spPr>
          <a:xfrm>
            <a:off x="6510528" y="4956048"/>
            <a:ext cx="5029200" cy="731520"/>
          </a:xfrm>
          <a:prstGeom prst="rect">
            <a:avLst/>
          </a:prstGeom>
          <a:noFill/>
          <a:ln/>
        </p:spPr>
        <p:txBody>
          <a:bodyPr wrap="square" rtlCol="0" anchor="t"/>
          <a:lstStyle/>
          <a:p>
            <a:pPr marL="0" indent="0">
              <a:lnSpc>
                <a:spcPct val="103000"/>
              </a:lnSpc>
              <a:buNone/>
            </a:pPr>
            <a:r>
              <a:rPr lang="en-US" sz="1600" dirty="0">
                <a:solidFill>
                  <a:srgbClr val="1F1F1F"/>
                </a:solidFill>
                <a:latin typeface="Arial" pitchFamily="34" charset="0"/>
                <a:ea typeface="Arial" pitchFamily="34" charset="-122"/>
                <a:cs typeface="Arial" pitchFamily="34" charset="-120"/>
              </a:rPr>
              <a:t>Enhances — rather than replaces — administrative surveillance for prevention without assigning blame.</a:t>
            </a:r>
            <a:endParaRPr lang="en-US" sz="1600" dirty="0"/>
          </a:p>
        </p:txBody>
      </p:sp>
      <p:sp>
        <p:nvSpPr>
          <p:cNvPr id="22" name="Text 20"/>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37</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IMPLICATIONS</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Legal, Policy &amp; Practice Implications</a:t>
            </a:r>
            <a:endParaRPr lang="en-US" sz="3000" dirty="0"/>
          </a:p>
        </p:txBody>
      </p:sp>
      <p:sp>
        <p:nvSpPr>
          <p:cNvPr id="4" name="Shape 2"/>
          <p:cNvSpPr/>
          <p:nvPr/>
        </p:nvSpPr>
        <p:spPr>
          <a:xfrm>
            <a:off x="548640" y="1600200"/>
            <a:ext cx="5318608" cy="1371600"/>
          </a:xfrm>
          <a:prstGeom prst="roundRect">
            <a:avLst>
              <a:gd name="adj" fmla="val 3333"/>
            </a:avLst>
          </a:prstGeom>
          <a:solidFill>
            <a:srgbClr val="F3F1F1"/>
          </a:solidFill>
          <a:ln w="12700">
            <a:solidFill>
              <a:srgbClr val="E0D5D5"/>
            </a:solidFill>
            <a:prstDash val="solid"/>
          </a:ln>
        </p:spPr>
        <p:txBody>
          <a:bodyPr/>
          <a:lstStyle/>
          <a:p>
            <a:endParaRPr lang="en-US"/>
          </a:p>
        </p:txBody>
      </p:sp>
      <p:sp>
        <p:nvSpPr>
          <p:cNvPr id="5" name="Text 3"/>
          <p:cNvSpPr/>
          <p:nvPr/>
        </p:nvSpPr>
        <p:spPr>
          <a:xfrm>
            <a:off x="749808" y="1728216"/>
            <a:ext cx="4916272" cy="502920"/>
          </a:xfrm>
          <a:prstGeom prst="rect">
            <a:avLst/>
          </a:prstGeom>
          <a:noFill/>
          <a:ln/>
        </p:spPr>
        <p:txBody>
          <a:bodyPr wrap="square" rtlCol="0" anchor="t"/>
          <a:lstStyle/>
          <a:p>
            <a:pPr marL="0" indent="0">
              <a:buNone/>
            </a:pPr>
            <a:r>
              <a:rPr lang="en-US" sz="1700" b="1" dirty="0">
                <a:solidFill>
                  <a:srgbClr val="8B0000"/>
                </a:solidFill>
                <a:latin typeface="Arial" pitchFamily="34" charset="0"/>
                <a:ea typeface="Arial" pitchFamily="34" charset="-122"/>
                <a:cs typeface="Arial" pitchFamily="34" charset="-120"/>
              </a:rPr>
              <a:t>Document craniofacial injury</a:t>
            </a:r>
            <a:endParaRPr lang="en-US" sz="1700" dirty="0"/>
          </a:p>
        </p:txBody>
      </p:sp>
      <p:sp>
        <p:nvSpPr>
          <p:cNvPr id="6" name="Text 4"/>
          <p:cNvSpPr/>
          <p:nvPr/>
        </p:nvSpPr>
        <p:spPr>
          <a:xfrm>
            <a:off x="749808" y="2034540"/>
            <a:ext cx="4916272"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Both sources converge on craniofacial injury as the dominant mechanism — ICD codes routinely undercount it.</a:t>
            </a:r>
            <a:endParaRPr lang="en-US" sz="1600" dirty="0"/>
          </a:p>
        </p:txBody>
      </p:sp>
      <p:sp>
        <p:nvSpPr>
          <p:cNvPr id="7" name="Shape 5"/>
          <p:cNvSpPr/>
          <p:nvPr/>
        </p:nvSpPr>
        <p:spPr>
          <a:xfrm>
            <a:off x="6324448" y="1600200"/>
            <a:ext cx="5318608" cy="1371600"/>
          </a:xfrm>
          <a:prstGeom prst="roundRect">
            <a:avLst>
              <a:gd name="adj" fmla="val 3333"/>
            </a:avLst>
          </a:prstGeom>
          <a:solidFill>
            <a:srgbClr val="F3F1F1"/>
          </a:solidFill>
          <a:ln w="12700">
            <a:solidFill>
              <a:srgbClr val="E0D5D5"/>
            </a:solidFill>
            <a:prstDash val="solid"/>
          </a:ln>
        </p:spPr>
        <p:txBody>
          <a:bodyPr/>
          <a:lstStyle/>
          <a:p>
            <a:endParaRPr lang="en-US"/>
          </a:p>
        </p:txBody>
      </p:sp>
      <p:sp>
        <p:nvSpPr>
          <p:cNvPr id="8" name="Text 6"/>
          <p:cNvSpPr/>
          <p:nvPr/>
        </p:nvSpPr>
        <p:spPr>
          <a:xfrm>
            <a:off x="6525616" y="1728216"/>
            <a:ext cx="4916272" cy="502920"/>
          </a:xfrm>
          <a:prstGeom prst="rect">
            <a:avLst/>
          </a:prstGeom>
          <a:noFill/>
          <a:ln/>
        </p:spPr>
        <p:txBody>
          <a:bodyPr wrap="square" rtlCol="0" anchor="t"/>
          <a:lstStyle/>
          <a:p>
            <a:pPr marL="0" indent="0">
              <a:buNone/>
            </a:pPr>
            <a:r>
              <a:rPr lang="en-US" sz="1700" b="1" dirty="0">
                <a:solidFill>
                  <a:srgbClr val="8B0000"/>
                </a:solidFill>
                <a:latin typeface="Arial" pitchFamily="34" charset="0"/>
                <a:ea typeface="Arial" pitchFamily="34" charset="-122"/>
                <a:cs typeface="Arial" pitchFamily="34" charset="-120"/>
              </a:rPr>
              <a:t>Treat strangulation as a lethality predictor</a:t>
            </a:r>
            <a:endParaRPr lang="en-US" sz="1700" dirty="0"/>
          </a:p>
        </p:txBody>
      </p:sp>
      <p:sp>
        <p:nvSpPr>
          <p:cNvPr id="9" name="Text 7"/>
          <p:cNvSpPr/>
          <p:nvPr/>
        </p:nvSpPr>
        <p:spPr>
          <a:xfrm>
            <a:off x="6525616" y="2034540"/>
            <a:ext cx="4916272"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Soft-tissue damage can surface 2–3 days later; clinicians and courts need training on delayed sequelae.</a:t>
            </a:r>
            <a:endParaRPr lang="en-US" sz="1600" dirty="0"/>
          </a:p>
        </p:txBody>
      </p:sp>
      <p:sp>
        <p:nvSpPr>
          <p:cNvPr id="10" name="Shape 8"/>
          <p:cNvSpPr/>
          <p:nvPr/>
        </p:nvSpPr>
        <p:spPr>
          <a:xfrm>
            <a:off x="548640" y="3108960"/>
            <a:ext cx="5318608" cy="1371600"/>
          </a:xfrm>
          <a:prstGeom prst="roundRect">
            <a:avLst>
              <a:gd name="adj" fmla="val 3333"/>
            </a:avLst>
          </a:prstGeom>
          <a:solidFill>
            <a:srgbClr val="F3F1F1"/>
          </a:solidFill>
          <a:ln w="12700">
            <a:solidFill>
              <a:srgbClr val="E0D5D5"/>
            </a:solidFill>
            <a:prstDash val="solid"/>
          </a:ln>
        </p:spPr>
        <p:txBody>
          <a:bodyPr/>
          <a:lstStyle/>
          <a:p>
            <a:endParaRPr lang="en-US"/>
          </a:p>
        </p:txBody>
      </p:sp>
      <p:sp>
        <p:nvSpPr>
          <p:cNvPr id="11" name="Text 9"/>
          <p:cNvSpPr/>
          <p:nvPr/>
        </p:nvSpPr>
        <p:spPr>
          <a:xfrm>
            <a:off x="749808" y="3236976"/>
            <a:ext cx="4916272" cy="502920"/>
          </a:xfrm>
          <a:prstGeom prst="rect">
            <a:avLst/>
          </a:prstGeom>
          <a:noFill/>
          <a:ln/>
        </p:spPr>
        <p:txBody>
          <a:bodyPr wrap="square" rtlCol="0" anchor="t"/>
          <a:lstStyle/>
          <a:p>
            <a:pPr marL="0" indent="0">
              <a:buNone/>
            </a:pPr>
            <a:r>
              <a:rPr lang="en-US" sz="1700" b="1" dirty="0">
                <a:solidFill>
                  <a:srgbClr val="8B0000"/>
                </a:solidFill>
                <a:latin typeface="Arial" pitchFamily="34" charset="0"/>
                <a:ea typeface="Arial" pitchFamily="34" charset="-122"/>
                <a:cs typeface="Arial" pitchFamily="34" charset="-120"/>
              </a:rPr>
              <a:t>Recognize long-term neurological harm</a:t>
            </a:r>
            <a:endParaRPr lang="en-US" sz="1700" dirty="0"/>
          </a:p>
        </p:txBody>
      </p:sp>
      <p:sp>
        <p:nvSpPr>
          <p:cNvPr id="12" name="Text 10"/>
          <p:cNvSpPr/>
          <p:nvPr/>
        </p:nvSpPr>
        <p:spPr>
          <a:xfrm>
            <a:off x="749808" y="3543300"/>
            <a:ext cx="4916272"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Records document cerebral palsy, pituitary damage &amp; blindness in children years before clinical follow-up.</a:t>
            </a:r>
            <a:endParaRPr lang="en-US" sz="1600" dirty="0"/>
          </a:p>
        </p:txBody>
      </p:sp>
      <p:sp>
        <p:nvSpPr>
          <p:cNvPr id="13" name="Shape 11"/>
          <p:cNvSpPr/>
          <p:nvPr/>
        </p:nvSpPr>
        <p:spPr>
          <a:xfrm>
            <a:off x="6324448" y="3108960"/>
            <a:ext cx="5318608" cy="1371600"/>
          </a:xfrm>
          <a:prstGeom prst="roundRect">
            <a:avLst>
              <a:gd name="adj" fmla="val 3333"/>
            </a:avLst>
          </a:prstGeom>
          <a:solidFill>
            <a:srgbClr val="F3F1F1"/>
          </a:solidFill>
          <a:ln w="12700">
            <a:solidFill>
              <a:srgbClr val="E0D5D5"/>
            </a:solidFill>
            <a:prstDash val="solid"/>
          </a:ln>
        </p:spPr>
        <p:txBody>
          <a:bodyPr/>
          <a:lstStyle/>
          <a:p>
            <a:endParaRPr lang="en-US"/>
          </a:p>
        </p:txBody>
      </p:sp>
      <p:sp>
        <p:nvSpPr>
          <p:cNvPr id="14" name="Text 12"/>
          <p:cNvSpPr/>
          <p:nvPr/>
        </p:nvSpPr>
        <p:spPr>
          <a:xfrm>
            <a:off x="6525616" y="3236976"/>
            <a:ext cx="4916272" cy="502920"/>
          </a:xfrm>
          <a:prstGeom prst="rect">
            <a:avLst/>
          </a:prstGeom>
          <a:noFill/>
          <a:ln/>
        </p:spPr>
        <p:txBody>
          <a:bodyPr wrap="square" rtlCol="0" anchor="t"/>
          <a:lstStyle/>
          <a:p>
            <a:pPr marL="0" indent="0">
              <a:buNone/>
            </a:pPr>
            <a:r>
              <a:rPr lang="en-US" sz="1700" b="1" dirty="0">
                <a:solidFill>
                  <a:srgbClr val="8B0000"/>
                </a:solidFill>
                <a:latin typeface="Arial" pitchFamily="34" charset="0"/>
                <a:ea typeface="Arial" pitchFamily="34" charset="-122"/>
                <a:cs typeface="Arial" pitchFamily="34" charset="-120"/>
              </a:rPr>
              <a:t>Protect children as a distinct profile</a:t>
            </a:r>
            <a:endParaRPr lang="en-US" sz="1700" dirty="0"/>
          </a:p>
        </p:txBody>
      </p:sp>
      <p:sp>
        <p:nvSpPr>
          <p:cNvPr id="15" name="Text 13"/>
          <p:cNvSpPr/>
          <p:nvPr/>
        </p:nvSpPr>
        <p:spPr>
          <a:xfrm>
            <a:off x="6525616" y="3543300"/>
            <a:ext cx="4916272"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Child-involved injury is structurally distinct in both datasets — warranting specialized clinical &amp; legal protocols.</a:t>
            </a:r>
            <a:endParaRPr lang="en-US" sz="1600" dirty="0"/>
          </a:p>
        </p:txBody>
      </p:sp>
      <p:sp>
        <p:nvSpPr>
          <p:cNvPr id="16" name="Shape 14"/>
          <p:cNvSpPr/>
          <p:nvPr/>
        </p:nvSpPr>
        <p:spPr>
          <a:xfrm>
            <a:off x="548640" y="4617720"/>
            <a:ext cx="5318608" cy="1371600"/>
          </a:xfrm>
          <a:prstGeom prst="roundRect">
            <a:avLst>
              <a:gd name="adj" fmla="val 3333"/>
            </a:avLst>
          </a:prstGeom>
          <a:solidFill>
            <a:srgbClr val="F3F1F1"/>
          </a:solidFill>
          <a:ln w="12700">
            <a:solidFill>
              <a:srgbClr val="E0D5D5"/>
            </a:solidFill>
            <a:prstDash val="solid"/>
          </a:ln>
        </p:spPr>
        <p:txBody>
          <a:bodyPr/>
          <a:lstStyle/>
          <a:p>
            <a:endParaRPr lang="en-US"/>
          </a:p>
        </p:txBody>
      </p:sp>
      <p:sp>
        <p:nvSpPr>
          <p:cNvPr id="17" name="Text 15"/>
          <p:cNvSpPr/>
          <p:nvPr/>
        </p:nvSpPr>
        <p:spPr>
          <a:xfrm>
            <a:off x="749808" y="4745736"/>
            <a:ext cx="4916272" cy="502920"/>
          </a:xfrm>
          <a:prstGeom prst="rect">
            <a:avLst/>
          </a:prstGeom>
          <a:noFill/>
          <a:ln/>
        </p:spPr>
        <p:txBody>
          <a:bodyPr wrap="square" rtlCol="0" anchor="t"/>
          <a:lstStyle/>
          <a:p>
            <a:pPr marL="0" indent="0">
              <a:buNone/>
            </a:pPr>
            <a:r>
              <a:rPr lang="en-US" sz="1700" b="1" dirty="0">
                <a:solidFill>
                  <a:srgbClr val="8B0000"/>
                </a:solidFill>
                <a:latin typeface="Arial" pitchFamily="34" charset="0"/>
                <a:ea typeface="Arial" pitchFamily="34" charset="-122"/>
                <a:cs typeface="Arial" pitchFamily="34" charset="-120"/>
              </a:rPr>
              <a:t>Screen for mechanism, not just diagnosis</a:t>
            </a:r>
            <a:endParaRPr lang="en-US" sz="1700" dirty="0"/>
          </a:p>
        </p:txBody>
      </p:sp>
      <p:sp>
        <p:nvSpPr>
          <p:cNvPr id="18" name="Text 16"/>
          <p:cNvSpPr/>
          <p:nvPr/>
        </p:nvSpPr>
        <p:spPr>
          <a:xfrm>
            <a:off x="749808" y="5052060"/>
            <a:ext cx="4916272"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Falls, environmental contact &amp; “accidental” injury may be embedded in an abuse context.</a:t>
            </a:r>
            <a:endParaRPr lang="en-US" sz="1600" dirty="0"/>
          </a:p>
        </p:txBody>
      </p:sp>
      <p:sp>
        <p:nvSpPr>
          <p:cNvPr id="19" name="Shape 17"/>
          <p:cNvSpPr/>
          <p:nvPr/>
        </p:nvSpPr>
        <p:spPr>
          <a:xfrm>
            <a:off x="6324448" y="4617720"/>
            <a:ext cx="5318608" cy="1371600"/>
          </a:xfrm>
          <a:prstGeom prst="roundRect">
            <a:avLst>
              <a:gd name="adj" fmla="val 3333"/>
            </a:avLst>
          </a:prstGeom>
          <a:solidFill>
            <a:srgbClr val="F3F1F1"/>
          </a:solidFill>
          <a:ln w="12700">
            <a:solidFill>
              <a:srgbClr val="E0D5D5"/>
            </a:solidFill>
            <a:prstDash val="solid"/>
          </a:ln>
        </p:spPr>
        <p:txBody>
          <a:bodyPr/>
          <a:lstStyle/>
          <a:p>
            <a:endParaRPr lang="en-US"/>
          </a:p>
        </p:txBody>
      </p:sp>
      <p:sp>
        <p:nvSpPr>
          <p:cNvPr id="20" name="Text 18"/>
          <p:cNvSpPr/>
          <p:nvPr/>
        </p:nvSpPr>
        <p:spPr>
          <a:xfrm>
            <a:off x="6525616" y="4745736"/>
            <a:ext cx="4916272" cy="502920"/>
          </a:xfrm>
          <a:prstGeom prst="rect">
            <a:avLst/>
          </a:prstGeom>
          <a:noFill/>
          <a:ln/>
        </p:spPr>
        <p:txBody>
          <a:bodyPr wrap="square" rtlCol="0" anchor="t"/>
          <a:lstStyle/>
          <a:p>
            <a:pPr marL="0" indent="0">
              <a:buNone/>
            </a:pPr>
            <a:r>
              <a:rPr lang="en-US" sz="1700" b="1" dirty="0">
                <a:solidFill>
                  <a:srgbClr val="8B0000"/>
                </a:solidFill>
                <a:latin typeface="Arial" pitchFamily="34" charset="0"/>
                <a:ea typeface="Arial" pitchFamily="34" charset="-122"/>
                <a:cs typeface="Arial" pitchFamily="34" charset="-120"/>
              </a:rPr>
              <a:t>Use narrative text as surveillance</a:t>
            </a:r>
            <a:endParaRPr lang="en-US" sz="1700" dirty="0"/>
          </a:p>
        </p:txBody>
      </p:sp>
      <p:sp>
        <p:nvSpPr>
          <p:cNvPr id="21" name="Text 19"/>
          <p:cNvSpPr/>
          <p:nvPr/>
        </p:nvSpPr>
        <p:spPr>
          <a:xfrm>
            <a:off x="6525616" y="5052060"/>
            <a:ext cx="4916272" cy="685800"/>
          </a:xfrm>
          <a:prstGeom prst="rect">
            <a:avLst/>
          </a:prstGeom>
          <a:noFill/>
          <a:ln/>
        </p:spPr>
        <p:txBody>
          <a:bodyPr wrap="square" rtlCol="0" anchor="t"/>
          <a:lstStyle/>
          <a:p>
            <a:pPr marL="0" indent="0">
              <a:lnSpc>
                <a:spcPct val="102000"/>
              </a:lnSpc>
              <a:buNone/>
            </a:pPr>
            <a:r>
              <a:rPr lang="en-US" sz="1600" dirty="0">
                <a:solidFill>
                  <a:srgbClr val="1F1F1F"/>
                </a:solidFill>
                <a:latin typeface="Arial" pitchFamily="34" charset="0"/>
                <a:ea typeface="Arial" pitchFamily="34" charset="-122"/>
                <a:cs typeface="Arial" pitchFamily="34" charset="-120"/>
              </a:rPr>
              <a:t>Appellate opinions and death reviews function as injury-surveillance sources beyond structured fields.</a:t>
            </a:r>
            <a:endParaRPr lang="en-US" sz="1600" dirty="0"/>
          </a:p>
        </p:txBody>
      </p:sp>
      <p:sp>
        <p:nvSpPr>
          <p:cNvPr id="22" name="Text 20"/>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38</a:t>
            </a:r>
            <a:endParaRPr lang="en-US" sz="16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384048"/>
            <a:ext cx="11094415" cy="274320"/>
          </a:xfrm>
          <a:prstGeom prst="rect">
            <a:avLst/>
          </a:prstGeom>
          <a:noFill/>
          <a:ln/>
        </p:spPr>
        <p:txBody>
          <a:bodyPr wrap="square" rtlCol="0" anchor="ctr"/>
          <a:lstStyle/>
          <a:p>
            <a:pPr marL="0" indent="0">
              <a:buNone/>
            </a:pPr>
            <a:r>
              <a:rPr lang="en-US" sz="1600" b="1" kern="0" spc="200" dirty="0">
                <a:solidFill>
                  <a:srgbClr val="C8102E"/>
                </a:solidFill>
                <a:latin typeface="Arial" pitchFamily="34" charset="0"/>
                <a:ea typeface="Arial" pitchFamily="34" charset="-122"/>
                <a:cs typeface="Arial" pitchFamily="34" charset="-120"/>
              </a:rPr>
              <a:t>SCOPE &amp; MEASUREMENT</a:t>
            </a:r>
            <a:endParaRPr lang="en-US" sz="1600" dirty="0"/>
          </a:p>
        </p:txBody>
      </p:sp>
      <p:sp>
        <p:nvSpPr>
          <p:cNvPr id="3" name="Text 1"/>
          <p:cNvSpPr/>
          <p:nvPr/>
        </p:nvSpPr>
        <p:spPr>
          <a:xfrm>
            <a:off x="548640" y="658368"/>
            <a:ext cx="11094415" cy="777240"/>
          </a:xfrm>
          <a:prstGeom prst="rect">
            <a:avLst/>
          </a:prstGeom>
          <a:noFill/>
          <a:ln/>
        </p:spPr>
        <p:txBody>
          <a:bodyPr wrap="square" rtlCol="0" anchor="t"/>
          <a:lstStyle/>
          <a:p>
            <a:pPr marL="0" indent="0">
              <a:buNone/>
            </a:pPr>
            <a:r>
              <a:rPr lang="en-US" sz="3000" b="1" dirty="0">
                <a:solidFill>
                  <a:srgbClr val="8B0000"/>
                </a:solidFill>
                <a:latin typeface="Arial" pitchFamily="34" charset="0"/>
                <a:ea typeface="Arial" pitchFamily="34" charset="-122"/>
                <a:cs typeface="Arial" pitchFamily="34" charset="-120"/>
              </a:rPr>
              <a:t>Limitations</a:t>
            </a:r>
            <a:endParaRPr lang="en-US" sz="3000" dirty="0"/>
          </a:p>
        </p:txBody>
      </p:sp>
      <p:sp>
        <p:nvSpPr>
          <p:cNvPr id="4" name="Text 2"/>
          <p:cNvSpPr/>
          <p:nvPr/>
        </p:nvSpPr>
        <p:spPr>
          <a:xfrm>
            <a:off x="548640" y="1600200"/>
            <a:ext cx="5486400" cy="365760"/>
          </a:xfrm>
          <a:prstGeom prst="rect">
            <a:avLst/>
          </a:prstGeom>
          <a:noFill/>
          <a:ln/>
        </p:spPr>
        <p:txBody>
          <a:bodyPr wrap="square" rtlCol="0" anchor="ctr"/>
          <a:lstStyle/>
          <a:p>
            <a:pPr marL="0" indent="0">
              <a:buNone/>
            </a:pPr>
            <a:r>
              <a:rPr lang="en-US" sz="1900" b="1" dirty="0">
                <a:solidFill>
                  <a:srgbClr val="C8102E"/>
                </a:solidFill>
                <a:latin typeface="Arial" pitchFamily="34" charset="0"/>
                <a:ea typeface="Arial" pitchFamily="34" charset="-122"/>
                <a:cs typeface="Arial" pitchFamily="34" charset="-120"/>
              </a:rPr>
              <a:t>Sample &amp; scope</a:t>
            </a:r>
            <a:endParaRPr lang="en-US" sz="1900" dirty="0"/>
          </a:p>
        </p:txBody>
      </p:sp>
      <p:sp>
        <p:nvSpPr>
          <p:cNvPr id="5" name="Text 3"/>
          <p:cNvSpPr/>
          <p:nvPr/>
        </p:nvSpPr>
        <p:spPr>
          <a:xfrm>
            <a:off x="548640" y="2011680"/>
            <a:ext cx="5486400" cy="3931920"/>
          </a:xfrm>
          <a:prstGeom prst="rect">
            <a:avLst/>
          </a:prstGeom>
          <a:noFill/>
          <a:ln/>
        </p:spPr>
        <p:txBody>
          <a:bodyPr wrap="square" rtlCol="0" anchor="t"/>
          <a:lstStyle/>
          <a:p>
            <a:pPr marL="177800" indent="-177800">
              <a:spcAft>
                <a:spcPts val="1100"/>
              </a:spcAft>
              <a:buSzPct val="100000"/>
              <a:buChar char="•"/>
            </a:pPr>
            <a:r>
              <a:rPr lang="en-US" sz="1700" dirty="0">
                <a:solidFill>
                  <a:srgbClr val="1F1F1F"/>
                </a:solidFill>
                <a:latin typeface="Arial" pitchFamily="34" charset="0"/>
                <a:ea typeface="Arial" pitchFamily="34" charset="-122"/>
                <a:cs typeface="Arial" pitchFamily="34" charset="-120"/>
              </a:rPr>
              <a:t>Small narrative corpus (N = 223) reduces the reliability of topic estimation.</a:t>
            </a:r>
            <a:endParaRPr lang="en-US" sz="1700" dirty="0"/>
          </a:p>
          <a:p>
            <a:pPr marL="177800" indent="-177800">
              <a:spcAft>
                <a:spcPts val="1100"/>
              </a:spcAft>
              <a:buSzPct val="100000"/>
              <a:buChar char="•"/>
            </a:pPr>
            <a:r>
              <a:rPr lang="en-US" sz="1700" dirty="0">
                <a:solidFill>
                  <a:srgbClr val="1F1F1F"/>
                </a:solidFill>
                <a:latin typeface="Arial" pitchFamily="34" charset="0"/>
                <a:ea typeface="Arial" pitchFamily="34" charset="-122"/>
                <a:cs typeface="Arial" pitchFamily="34" charset="-120"/>
              </a:rPr>
              <a:t>Not a random sample: narrative reports exist only for prior-DHS cases (100% system-involved &amp; substantiated vs. 64.2% overall).</a:t>
            </a:r>
            <a:endParaRPr lang="en-US" sz="1700" dirty="0"/>
          </a:p>
          <a:p>
            <a:pPr marL="177800" indent="-177800">
              <a:spcAft>
                <a:spcPts val="1100"/>
              </a:spcAft>
              <a:buSzPct val="100000"/>
              <a:buChar char="•"/>
            </a:pPr>
            <a:r>
              <a:rPr lang="en-US" sz="1700" dirty="0">
                <a:solidFill>
                  <a:srgbClr val="1F1F1F"/>
                </a:solidFill>
                <a:latin typeface="Arial" pitchFamily="34" charset="0"/>
                <a:ea typeface="Arial" pitchFamily="34" charset="-122"/>
                <a:cs typeface="Arial" pitchFamily="34" charset="-120"/>
              </a:rPr>
              <a:t>Findings describe system-involved fatalities and near-fatalities; Colorado's statutory process may not generalize.</a:t>
            </a:r>
            <a:endParaRPr lang="en-US" sz="1700" dirty="0"/>
          </a:p>
        </p:txBody>
      </p:sp>
      <p:sp>
        <p:nvSpPr>
          <p:cNvPr id="6" name="Text 4"/>
          <p:cNvSpPr/>
          <p:nvPr/>
        </p:nvSpPr>
        <p:spPr>
          <a:xfrm>
            <a:off x="6492240" y="1600200"/>
            <a:ext cx="5150815" cy="365760"/>
          </a:xfrm>
          <a:prstGeom prst="rect">
            <a:avLst/>
          </a:prstGeom>
          <a:noFill/>
          <a:ln/>
        </p:spPr>
        <p:txBody>
          <a:bodyPr wrap="square" rtlCol="0" anchor="ctr"/>
          <a:lstStyle/>
          <a:p>
            <a:pPr marL="0" indent="0">
              <a:buNone/>
            </a:pPr>
            <a:r>
              <a:rPr lang="en-US" sz="1900" b="1" dirty="0">
                <a:solidFill>
                  <a:srgbClr val="C8102E"/>
                </a:solidFill>
                <a:latin typeface="Arial" pitchFamily="34" charset="0"/>
                <a:ea typeface="Arial" pitchFamily="34" charset="-122"/>
                <a:cs typeface="Arial" pitchFamily="34" charset="-120"/>
              </a:rPr>
              <a:t>Method &amp; measurement</a:t>
            </a:r>
            <a:endParaRPr lang="en-US" sz="1900" dirty="0"/>
          </a:p>
        </p:txBody>
      </p:sp>
      <p:sp>
        <p:nvSpPr>
          <p:cNvPr id="7" name="Text 5"/>
          <p:cNvSpPr/>
          <p:nvPr/>
        </p:nvSpPr>
        <p:spPr>
          <a:xfrm>
            <a:off x="6492240" y="2011680"/>
            <a:ext cx="5150815" cy="3931920"/>
          </a:xfrm>
          <a:prstGeom prst="rect">
            <a:avLst/>
          </a:prstGeom>
          <a:noFill/>
          <a:ln/>
        </p:spPr>
        <p:txBody>
          <a:bodyPr wrap="square" rtlCol="0" anchor="t"/>
          <a:lstStyle/>
          <a:p>
            <a:pPr marL="177800" indent="-177800">
              <a:spcAft>
                <a:spcPts val="1100"/>
              </a:spcAft>
              <a:buSzPct val="100000"/>
              <a:buChar char="•"/>
            </a:pPr>
            <a:r>
              <a:rPr lang="en-US" sz="1700" dirty="0">
                <a:solidFill>
                  <a:srgbClr val="1F1F1F"/>
                </a:solidFill>
                <a:latin typeface="Arial" pitchFamily="34" charset="0"/>
                <a:ea typeface="Arial" pitchFamily="34" charset="-122"/>
                <a:cs typeface="Arial" pitchFamily="34" charset="-120"/>
              </a:rPr>
              <a:t>LLM-extracted fields await formal validation; the drug/alcohol flag is a descriptive corpus characteristic only.</a:t>
            </a:r>
            <a:endParaRPr lang="en-US" sz="1700" dirty="0"/>
          </a:p>
          <a:p>
            <a:pPr marL="177800" indent="-177800">
              <a:spcAft>
                <a:spcPts val="1100"/>
              </a:spcAft>
              <a:buSzPct val="100000"/>
              <a:buChar char="•"/>
            </a:pPr>
            <a:r>
              <a:rPr lang="en-US" sz="1700" dirty="0">
                <a:solidFill>
                  <a:srgbClr val="1F1F1F"/>
                </a:solidFill>
                <a:latin typeface="Arial" pitchFamily="34" charset="0"/>
                <a:ea typeface="Arial" pitchFamily="34" charset="-122"/>
                <a:cs typeface="Arial" pitchFamily="34" charset="-120"/>
              </a:rPr>
              <a:t>Incident year was the only prevalence covariate; child- and county-level covariates are deferred to a later phase.</a:t>
            </a:r>
            <a:endParaRPr lang="en-US" sz="1700" dirty="0"/>
          </a:p>
          <a:p>
            <a:pPr marL="177800" indent="-177800">
              <a:spcAft>
                <a:spcPts val="1100"/>
              </a:spcAft>
              <a:buSzPct val="100000"/>
              <a:buChar char="•"/>
            </a:pPr>
            <a:r>
              <a:rPr lang="en-US" sz="1700" dirty="0">
                <a:solidFill>
                  <a:srgbClr val="1F1F1F"/>
                </a:solidFill>
                <a:latin typeface="Arial" pitchFamily="34" charset="0"/>
                <a:ea typeface="Arial" pitchFamily="34" charset="-122"/>
                <a:cs typeface="Arial" pitchFamily="34" charset="-120"/>
              </a:rPr>
              <a:t>Geographic analysis is descriptive; SIRs are unstable for small counties and rural areas are underrepresented.</a:t>
            </a:r>
            <a:endParaRPr lang="en-US" sz="1700" dirty="0"/>
          </a:p>
        </p:txBody>
      </p:sp>
      <p:sp>
        <p:nvSpPr>
          <p:cNvPr id="8" name="Text 6"/>
          <p:cNvSpPr/>
          <p:nvPr/>
        </p:nvSpPr>
        <p:spPr>
          <a:xfrm>
            <a:off x="11612880" y="6419088"/>
            <a:ext cx="457200" cy="320040"/>
          </a:xfrm>
          <a:prstGeom prst="rect">
            <a:avLst/>
          </a:prstGeom>
          <a:noFill/>
          <a:ln/>
        </p:spPr>
        <p:txBody>
          <a:bodyPr wrap="square" rtlCol="0" anchor="ctr"/>
          <a:lstStyle/>
          <a:p>
            <a:pPr marL="0" indent="0" algn="r">
              <a:buNone/>
            </a:pPr>
            <a:r>
              <a:rPr lang="en-US" sz="1600" dirty="0">
                <a:solidFill>
                  <a:srgbClr val="B9B9B9"/>
                </a:solidFill>
                <a:latin typeface="Arial" pitchFamily="34" charset="0"/>
                <a:ea typeface="Arial" pitchFamily="34" charset="-122"/>
                <a:cs typeface="Arial" pitchFamily="34" charset="-120"/>
              </a:rPr>
              <a:t>39</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0">
    <p:bg>
      <p:bgPr>
        <a:solidFill>
          <a:srgbClr val="5A0A10"/>
        </a:solidFill>
        <a:effectLst/>
      </p:bgPr>
    </p:bg>
    <p:spTree>
      <p:nvGrpSpPr>
        <p:cNvPr id="1" name=""/>
        <p:cNvGrpSpPr/>
        <p:nvPr/>
      </p:nvGrpSpPr>
      <p:grpSpPr>
        <a:xfrm>
          <a:off x="0" y="0"/>
          <a:ext cx="0" cy="0"/>
          <a:chOff x="0" y="0"/>
          <a:chExt cx="0" cy="0"/>
        </a:xfrm>
      </p:grpSpPr>
      <p:sp>
        <p:nvSpPr>
          <p:cNvPr id="2" name="Text 0"/>
          <p:cNvSpPr/>
          <p:nvPr/>
        </p:nvSpPr>
        <p:spPr>
          <a:xfrm>
            <a:off x="548640" y="502920"/>
            <a:ext cx="11094415" cy="365760"/>
          </a:xfrm>
          <a:prstGeom prst="rect">
            <a:avLst/>
          </a:prstGeom>
          <a:noFill/>
          <a:ln/>
        </p:spPr>
        <p:txBody>
          <a:bodyPr wrap="square" rtlCol="0" anchor="ctr"/>
          <a:lstStyle/>
          <a:p>
            <a:pPr marL="0" indent="0">
              <a:buNone/>
            </a:pPr>
            <a:r>
              <a:rPr lang="en-US" sz="1800" b="1" kern="0" spc="300" dirty="0">
                <a:solidFill>
                  <a:srgbClr val="E8A0A6"/>
                </a:solidFill>
                <a:latin typeface="Arial" pitchFamily="34" charset="0"/>
                <a:ea typeface="Arial" pitchFamily="34" charset="-122"/>
                <a:cs typeface="Arial" pitchFamily="34" charset="-120"/>
              </a:rPr>
              <a:t>THANK YOU FOR ATTENDING!!</a:t>
            </a:r>
            <a:endParaRPr lang="en-US" sz="1800" dirty="0"/>
          </a:p>
        </p:txBody>
      </p:sp>
      <p:sp>
        <p:nvSpPr>
          <p:cNvPr id="8" name="Text 6"/>
          <p:cNvSpPr/>
          <p:nvPr/>
        </p:nvSpPr>
        <p:spPr>
          <a:xfrm>
            <a:off x="548640" y="6126480"/>
            <a:ext cx="11094415" cy="365760"/>
          </a:xfrm>
          <a:prstGeom prst="rect">
            <a:avLst/>
          </a:prstGeom>
          <a:noFill/>
          <a:ln/>
        </p:spPr>
        <p:txBody>
          <a:bodyPr wrap="square" rtlCol="0" anchor="ctr"/>
          <a:lstStyle/>
          <a:p>
            <a:pPr marL="0" indent="0">
              <a:buNone/>
            </a:pPr>
            <a:r>
              <a:rPr lang="en-US" sz="1600" dirty="0">
                <a:solidFill>
                  <a:srgbClr val="E8A0A6"/>
                </a:solidFill>
                <a:latin typeface="Arial" pitchFamily="34" charset="0"/>
                <a:ea typeface="Arial" pitchFamily="34" charset="-122"/>
                <a:cs typeface="Arial" pitchFamily="34" charset="-120"/>
              </a:rPr>
              <a:t>Gia E. Barboza-Salerno (Founding Director) ·  ISSUES Lab  ·  The Ohio State University</a:t>
            </a:r>
            <a:endParaRPr lang="en-US" sz="1600" dirty="0"/>
          </a:p>
        </p:txBody>
      </p:sp>
      <p:pic>
        <p:nvPicPr>
          <p:cNvPr id="12" name="Picture 11">
            <a:extLst>
              <a:ext uri="{FF2B5EF4-FFF2-40B4-BE49-F238E27FC236}">
                <a16:creationId xmlns:a16="http://schemas.microsoft.com/office/drawing/2014/main" id="{0BB86EFB-580F-8543-A1CB-0AEED1C67D0E}"/>
              </a:ext>
            </a:extLst>
          </p:cNvPr>
          <p:cNvPicPr>
            <a:picLocks noChangeAspect="1"/>
          </p:cNvPicPr>
          <p:nvPr/>
        </p:nvPicPr>
        <p:blipFill>
          <a:blip r:embed="rId3"/>
          <a:stretch>
            <a:fillRect/>
          </a:stretch>
        </p:blipFill>
        <p:spPr>
          <a:xfrm>
            <a:off x="632297" y="1486711"/>
            <a:ext cx="4329822" cy="4329822"/>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3757</TotalTime>
  <Words>10015</Words>
  <Application>Microsoft Office PowerPoint</Application>
  <PresentationFormat>Widescreen</PresentationFormat>
  <Paragraphs>974</Paragraphs>
  <Slides>46</Slides>
  <Notes>46</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46</vt:i4>
      </vt:variant>
    </vt:vector>
  </HeadingPairs>
  <TitlesOfParts>
    <vt:vector size="54" baseType="lpstr">
      <vt:lpstr>Aptos</vt:lpstr>
      <vt:lpstr>Aptos Display</vt:lpstr>
      <vt:lpstr>Arial</vt:lpstr>
      <vt:lpstr>Arial (Body)</vt:lpstr>
      <vt:lpstr>Calibri</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Barboza-Salerno, Gia</cp:lastModifiedBy>
  <cp:revision>151</cp:revision>
  <dcterms:created xsi:type="dcterms:W3CDTF">2026-08-21T00:44:51Z</dcterms:created>
  <dcterms:modified xsi:type="dcterms:W3CDTF">2026-08-24T00:34:00Z</dcterms:modified>
</cp:coreProperties>
</file>