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256" r:id="rId2"/>
  </p:sldIdLst>
  <p:sldSz cx="32918400" cy="219456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432" userDrawn="1">
          <p15:clr>
            <a:srgbClr val="A4A3A4"/>
          </p15:clr>
        </p15:guide>
        <p15:guide id="2" pos="20304" userDrawn="1">
          <p15:clr>
            <a:srgbClr val="A4A3A4"/>
          </p15:clr>
        </p15:guide>
        <p15:guide id="3" pos="5904" userDrawn="1">
          <p15:clr>
            <a:srgbClr val="A4A3A4"/>
          </p15:clr>
        </p15:guide>
        <p15:guide id="4" pos="6360" userDrawn="1">
          <p15:clr>
            <a:srgbClr val="A4A3A4"/>
          </p15:clr>
        </p15:guide>
        <p15:guide id="5" pos="14400" userDrawn="1">
          <p15:clr>
            <a:srgbClr val="A4A3A4"/>
          </p15:clr>
        </p15:guide>
        <p15:guide id="6" pos="14832" userDrawn="1">
          <p15:clr>
            <a:srgbClr val="A4A3A4"/>
          </p15:clr>
        </p15:guide>
        <p15:guide id="7" orient="horz" pos="13536"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F4443"/>
    <a:srgbClr val="707070"/>
    <a:srgbClr val="BA0C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p:scale>
          <a:sx n="33" d="100"/>
          <a:sy n="33" d="100"/>
        </p:scale>
        <p:origin x="8" y="-2154"/>
      </p:cViewPr>
      <p:guideLst>
        <p:guide pos="432"/>
        <p:guide pos="20304"/>
        <p:guide pos="5904"/>
        <p:guide pos="6360"/>
        <p:guide pos="14400"/>
        <p:guide pos="14832"/>
        <p:guide orient="horz" pos="13536"/>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111110-E70F-4303-82D1-E0DE0721E70F}" type="datetimeFigureOut">
              <a:rPr lang="en-US" smtClean="0"/>
              <a:t>7/28/2026</a:t>
            </a:fld>
            <a:endParaRPr lang="en-US"/>
          </a:p>
        </p:txBody>
      </p:sp>
      <p:sp>
        <p:nvSpPr>
          <p:cNvPr id="4" name="Slide Image Placeholder 3"/>
          <p:cNvSpPr>
            <a:spLocks noGrp="1" noRot="1" noChangeAspect="1"/>
          </p:cNvSpPr>
          <p:nvPr>
            <p:ph type="sldImg" idx="2"/>
          </p:nvPr>
        </p:nvSpPr>
        <p:spPr>
          <a:xfrm>
            <a:off x="1114425" y="1143000"/>
            <a:ext cx="462915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03FC062-1341-4CA8-93D6-8D3B8559C549}" type="slidenum">
              <a:rPr lang="en-US" smtClean="0"/>
              <a:t>‹#›</a:t>
            </a:fld>
            <a:endParaRPr lang="en-US"/>
          </a:p>
        </p:txBody>
      </p:sp>
    </p:spTree>
    <p:extLst>
      <p:ext uri="{BB962C8B-B14F-4D97-AF65-F5344CB8AC3E}">
        <p14:creationId xmlns:p14="http://schemas.microsoft.com/office/powerpoint/2010/main" val="42541455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03FC062-1341-4CA8-93D6-8D3B8559C549}" type="slidenum">
              <a:rPr lang="en-US" smtClean="0"/>
              <a:t>1</a:t>
            </a:fld>
            <a:endParaRPr lang="en-US"/>
          </a:p>
        </p:txBody>
      </p:sp>
    </p:spTree>
    <p:extLst>
      <p:ext uri="{BB962C8B-B14F-4D97-AF65-F5344CB8AC3E}">
        <p14:creationId xmlns:p14="http://schemas.microsoft.com/office/powerpoint/2010/main" val="27352292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68880" y="3591562"/>
            <a:ext cx="27980640" cy="7640320"/>
          </a:xfrm>
        </p:spPr>
        <p:txBody>
          <a:bodyPr anchor="b"/>
          <a:lstStyle>
            <a:lvl1pPr algn="ctr">
              <a:defRPr sz="19200"/>
            </a:lvl1pPr>
          </a:lstStyle>
          <a:p>
            <a:r>
              <a:rPr lang="en-US"/>
              <a:t>Click to edit Master title style</a:t>
            </a:r>
            <a:endParaRPr lang="en-US" dirty="0"/>
          </a:p>
        </p:txBody>
      </p:sp>
      <p:sp>
        <p:nvSpPr>
          <p:cNvPr id="3" name="Subtitle 2"/>
          <p:cNvSpPr>
            <a:spLocks noGrp="1"/>
          </p:cNvSpPr>
          <p:nvPr>
            <p:ph type="subTitle" idx="1"/>
          </p:nvPr>
        </p:nvSpPr>
        <p:spPr>
          <a:xfrm>
            <a:off x="4114800" y="11526522"/>
            <a:ext cx="24688800" cy="5298438"/>
          </a:xfrm>
        </p:spPr>
        <p:txBody>
          <a:bodyPr/>
          <a:lstStyle>
            <a:lvl1pPr marL="0" indent="0" algn="ctr">
              <a:buNone/>
              <a:defRPr sz="7680"/>
            </a:lvl1pPr>
            <a:lvl2pPr marL="1463040" indent="0" algn="ctr">
              <a:buNone/>
              <a:defRPr sz="6400"/>
            </a:lvl2pPr>
            <a:lvl3pPr marL="2926080" indent="0" algn="ctr">
              <a:buNone/>
              <a:defRPr sz="5760"/>
            </a:lvl3pPr>
            <a:lvl4pPr marL="4389120" indent="0" algn="ctr">
              <a:buNone/>
              <a:defRPr sz="5120"/>
            </a:lvl4pPr>
            <a:lvl5pPr marL="5852160" indent="0" algn="ctr">
              <a:buNone/>
              <a:defRPr sz="5120"/>
            </a:lvl5pPr>
            <a:lvl6pPr marL="7315200" indent="0" algn="ctr">
              <a:buNone/>
              <a:defRPr sz="5120"/>
            </a:lvl6pPr>
            <a:lvl7pPr marL="8778240" indent="0" algn="ctr">
              <a:buNone/>
              <a:defRPr sz="5120"/>
            </a:lvl7pPr>
            <a:lvl8pPr marL="10241280" indent="0" algn="ctr">
              <a:buNone/>
              <a:defRPr sz="5120"/>
            </a:lvl8pPr>
            <a:lvl9pPr marL="11704320" indent="0" algn="ctr">
              <a:buNone/>
              <a:defRPr sz="51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F34623B-B33F-4F42-A2B8-0157EFC98030}"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F4D91-153B-41D6-B0BA-1284F3BB72AB}" type="slidenum">
              <a:rPr lang="en-US" smtClean="0"/>
              <a:t>‹#›</a:t>
            </a:fld>
            <a:endParaRPr lang="en-US"/>
          </a:p>
        </p:txBody>
      </p:sp>
    </p:spTree>
    <p:extLst>
      <p:ext uri="{BB962C8B-B14F-4D97-AF65-F5344CB8AC3E}">
        <p14:creationId xmlns:p14="http://schemas.microsoft.com/office/powerpoint/2010/main" val="1456186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34623B-B33F-4F42-A2B8-0157EFC98030}"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F4D91-153B-41D6-B0BA-1284F3BB72AB}" type="slidenum">
              <a:rPr lang="en-US" smtClean="0"/>
              <a:t>‹#›</a:t>
            </a:fld>
            <a:endParaRPr lang="en-US"/>
          </a:p>
        </p:txBody>
      </p:sp>
    </p:spTree>
    <p:extLst>
      <p:ext uri="{BB962C8B-B14F-4D97-AF65-F5344CB8AC3E}">
        <p14:creationId xmlns:p14="http://schemas.microsoft.com/office/powerpoint/2010/main" val="23374267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245997" y="5471167"/>
            <a:ext cx="28392120" cy="9128758"/>
          </a:xfrm>
        </p:spPr>
        <p:txBody>
          <a:bodyPr anchor="b"/>
          <a:lstStyle>
            <a:lvl1pPr>
              <a:defRPr sz="19200"/>
            </a:lvl1pPr>
          </a:lstStyle>
          <a:p>
            <a:r>
              <a:rPr lang="en-US"/>
              <a:t>Click to edit Master title style</a:t>
            </a:r>
            <a:endParaRPr lang="en-US" dirty="0"/>
          </a:p>
        </p:txBody>
      </p:sp>
      <p:sp>
        <p:nvSpPr>
          <p:cNvPr id="3" name="Text Placeholder 2"/>
          <p:cNvSpPr>
            <a:spLocks noGrp="1"/>
          </p:cNvSpPr>
          <p:nvPr>
            <p:ph type="body" idx="1"/>
          </p:nvPr>
        </p:nvSpPr>
        <p:spPr>
          <a:xfrm>
            <a:off x="2245997" y="14686287"/>
            <a:ext cx="28392120" cy="4800598"/>
          </a:xfrm>
        </p:spPr>
        <p:txBody>
          <a:bodyPr/>
          <a:lstStyle>
            <a:lvl1pPr marL="0" indent="0">
              <a:buNone/>
              <a:defRPr sz="7680">
                <a:solidFill>
                  <a:schemeClr val="tx1">
                    <a:tint val="82000"/>
                  </a:schemeClr>
                </a:solidFill>
              </a:defRPr>
            </a:lvl1pPr>
            <a:lvl2pPr marL="1463040" indent="0">
              <a:buNone/>
              <a:defRPr sz="6400">
                <a:solidFill>
                  <a:schemeClr val="tx1">
                    <a:tint val="82000"/>
                  </a:schemeClr>
                </a:solidFill>
              </a:defRPr>
            </a:lvl2pPr>
            <a:lvl3pPr marL="2926080" indent="0">
              <a:buNone/>
              <a:defRPr sz="5760">
                <a:solidFill>
                  <a:schemeClr val="tx1">
                    <a:tint val="82000"/>
                  </a:schemeClr>
                </a:solidFill>
              </a:defRPr>
            </a:lvl3pPr>
            <a:lvl4pPr marL="4389120" indent="0">
              <a:buNone/>
              <a:defRPr sz="5120">
                <a:solidFill>
                  <a:schemeClr val="tx1">
                    <a:tint val="82000"/>
                  </a:schemeClr>
                </a:solidFill>
              </a:defRPr>
            </a:lvl4pPr>
            <a:lvl5pPr marL="5852160" indent="0">
              <a:buNone/>
              <a:defRPr sz="5120">
                <a:solidFill>
                  <a:schemeClr val="tx1">
                    <a:tint val="82000"/>
                  </a:schemeClr>
                </a:solidFill>
              </a:defRPr>
            </a:lvl5pPr>
            <a:lvl6pPr marL="7315200" indent="0">
              <a:buNone/>
              <a:defRPr sz="5120">
                <a:solidFill>
                  <a:schemeClr val="tx1">
                    <a:tint val="82000"/>
                  </a:schemeClr>
                </a:solidFill>
              </a:defRPr>
            </a:lvl6pPr>
            <a:lvl7pPr marL="8778240" indent="0">
              <a:buNone/>
              <a:defRPr sz="5120">
                <a:solidFill>
                  <a:schemeClr val="tx1">
                    <a:tint val="82000"/>
                  </a:schemeClr>
                </a:solidFill>
              </a:defRPr>
            </a:lvl7pPr>
            <a:lvl8pPr marL="10241280" indent="0">
              <a:buNone/>
              <a:defRPr sz="5120">
                <a:solidFill>
                  <a:schemeClr val="tx1">
                    <a:tint val="82000"/>
                  </a:schemeClr>
                </a:solidFill>
              </a:defRPr>
            </a:lvl8pPr>
            <a:lvl9pPr marL="11704320" indent="0">
              <a:buNone/>
              <a:defRPr sz="512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F34623B-B33F-4F42-A2B8-0157EFC98030}"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F4D91-153B-41D6-B0BA-1284F3BB72AB}" type="slidenum">
              <a:rPr lang="en-US" smtClean="0"/>
              <a:t>‹#›</a:t>
            </a:fld>
            <a:endParaRPr lang="en-US"/>
          </a:p>
        </p:txBody>
      </p:sp>
    </p:spTree>
    <p:extLst>
      <p:ext uri="{BB962C8B-B14F-4D97-AF65-F5344CB8AC3E}">
        <p14:creationId xmlns:p14="http://schemas.microsoft.com/office/powerpoint/2010/main" val="378043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2263140" y="5842000"/>
            <a:ext cx="13990320" cy="13924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16664940" y="5842000"/>
            <a:ext cx="13990320" cy="139242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F34623B-B33F-4F42-A2B8-0157EFC98030}"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3F4D91-153B-41D6-B0BA-1284F3BB72AB}" type="slidenum">
              <a:rPr lang="en-US" smtClean="0"/>
              <a:t>‹#›</a:t>
            </a:fld>
            <a:endParaRPr lang="en-US"/>
          </a:p>
        </p:txBody>
      </p:sp>
    </p:spTree>
    <p:extLst>
      <p:ext uri="{BB962C8B-B14F-4D97-AF65-F5344CB8AC3E}">
        <p14:creationId xmlns:p14="http://schemas.microsoft.com/office/powerpoint/2010/main" val="3540839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168405"/>
            <a:ext cx="28392120" cy="42418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2267431" y="5379722"/>
            <a:ext cx="13926024" cy="2636518"/>
          </a:xfrm>
        </p:spPr>
        <p:txBody>
          <a:bodyPr anchor="b"/>
          <a:lstStyle>
            <a:lvl1pPr marL="0" indent="0">
              <a:buNone/>
              <a:defRPr sz="7680" b="1"/>
            </a:lvl1pPr>
            <a:lvl2pPr marL="1463040" indent="0">
              <a:buNone/>
              <a:defRPr sz="6400" b="1"/>
            </a:lvl2pPr>
            <a:lvl3pPr marL="2926080" indent="0">
              <a:buNone/>
              <a:defRPr sz="5760" b="1"/>
            </a:lvl3pPr>
            <a:lvl4pPr marL="4389120" indent="0">
              <a:buNone/>
              <a:defRPr sz="5120" b="1"/>
            </a:lvl4pPr>
            <a:lvl5pPr marL="5852160" indent="0">
              <a:buNone/>
              <a:defRPr sz="5120" b="1"/>
            </a:lvl5pPr>
            <a:lvl6pPr marL="7315200" indent="0">
              <a:buNone/>
              <a:defRPr sz="5120" b="1"/>
            </a:lvl6pPr>
            <a:lvl7pPr marL="8778240" indent="0">
              <a:buNone/>
              <a:defRPr sz="5120" b="1"/>
            </a:lvl7pPr>
            <a:lvl8pPr marL="10241280" indent="0">
              <a:buNone/>
              <a:defRPr sz="5120" b="1"/>
            </a:lvl8pPr>
            <a:lvl9pPr marL="11704320" indent="0">
              <a:buNone/>
              <a:defRPr sz="5120" b="1"/>
            </a:lvl9pPr>
          </a:lstStyle>
          <a:p>
            <a:pPr lvl="0"/>
            <a:r>
              <a:rPr lang="en-US"/>
              <a:t>Click to edit Master text styles</a:t>
            </a:r>
          </a:p>
        </p:txBody>
      </p:sp>
      <p:sp>
        <p:nvSpPr>
          <p:cNvPr id="4" name="Content Placeholder 3"/>
          <p:cNvSpPr>
            <a:spLocks noGrp="1"/>
          </p:cNvSpPr>
          <p:nvPr>
            <p:ph sz="half" idx="2"/>
          </p:nvPr>
        </p:nvSpPr>
        <p:spPr>
          <a:xfrm>
            <a:off x="2267431" y="8016240"/>
            <a:ext cx="13926024" cy="1179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16664942" y="5379722"/>
            <a:ext cx="13994608" cy="2636518"/>
          </a:xfrm>
        </p:spPr>
        <p:txBody>
          <a:bodyPr anchor="b"/>
          <a:lstStyle>
            <a:lvl1pPr marL="0" indent="0">
              <a:buNone/>
              <a:defRPr sz="7680" b="1"/>
            </a:lvl1pPr>
            <a:lvl2pPr marL="1463040" indent="0">
              <a:buNone/>
              <a:defRPr sz="6400" b="1"/>
            </a:lvl2pPr>
            <a:lvl3pPr marL="2926080" indent="0">
              <a:buNone/>
              <a:defRPr sz="5760" b="1"/>
            </a:lvl3pPr>
            <a:lvl4pPr marL="4389120" indent="0">
              <a:buNone/>
              <a:defRPr sz="5120" b="1"/>
            </a:lvl4pPr>
            <a:lvl5pPr marL="5852160" indent="0">
              <a:buNone/>
              <a:defRPr sz="5120" b="1"/>
            </a:lvl5pPr>
            <a:lvl6pPr marL="7315200" indent="0">
              <a:buNone/>
              <a:defRPr sz="5120" b="1"/>
            </a:lvl6pPr>
            <a:lvl7pPr marL="8778240" indent="0">
              <a:buNone/>
              <a:defRPr sz="5120" b="1"/>
            </a:lvl7pPr>
            <a:lvl8pPr marL="10241280" indent="0">
              <a:buNone/>
              <a:defRPr sz="5120" b="1"/>
            </a:lvl8pPr>
            <a:lvl9pPr marL="11704320" indent="0">
              <a:buNone/>
              <a:defRPr sz="5120" b="1"/>
            </a:lvl9pPr>
          </a:lstStyle>
          <a:p>
            <a:pPr lvl="0"/>
            <a:r>
              <a:rPr lang="en-US"/>
              <a:t>Click to edit Master text styles</a:t>
            </a:r>
          </a:p>
        </p:txBody>
      </p:sp>
      <p:sp>
        <p:nvSpPr>
          <p:cNvPr id="6" name="Content Placeholder 5"/>
          <p:cNvSpPr>
            <a:spLocks noGrp="1"/>
          </p:cNvSpPr>
          <p:nvPr>
            <p:ph sz="quarter" idx="4"/>
          </p:nvPr>
        </p:nvSpPr>
        <p:spPr>
          <a:xfrm>
            <a:off x="16664942" y="8016240"/>
            <a:ext cx="13994608" cy="117906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F34623B-B33F-4F42-A2B8-0157EFC98030}" type="datetimeFigureOut">
              <a:rPr lang="en-US" smtClean="0"/>
              <a:t>7/28/2026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F3F4D91-153B-41D6-B0BA-1284F3BB72AB}" type="slidenum">
              <a:rPr lang="en-US" smtClean="0"/>
              <a:t>‹#›</a:t>
            </a:fld>
            <a:endParaRPr lang="en-US"/>
          </a:p>
        </p:txBody>
      </p:sp>
    </p:spTree>
    <p:extLst>
      <p:ext uri="{BB962C8B-B14F-4D97-AF65-F5344CB8AC3E}">
        <p14:creationId xmlns:p14="http://schemas.microsoft.com/office/powerpoint/2010/main" val="2554009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F34623B-B33F-4F42-A2B8-0157EFC98030}" type="datetimeFigureOut">
              <a:rPr lang="en-US" smtClean="0"/>
              <a:t>7/28/2026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F3F4D91-153B-41D6-B0BA-1284F3BB72AB}" type="slidenum">
              <a:rPr lang="en-US" smtClean="0"/>
              <a:t>‹#›</a:t>
            </a:fld>
            <a:endParaRPr lang="en-US"/>
          </a:p>
        </p:txBody>
      </p:sp>
    </p:spTree>
    <p:extLst>
      <p:ext uri="{BB962C8B-B14F-4D97-AF65-F5344CB8AC3E}">
        <p14:creationId xmlns:p14="http://schemas.microsoft.com/office/powerpoint/2010/main" val="7471121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F34623B-B33F-4F42-A2B8-0157EFC98030}" type="datetimeFigureOut">
              <a:rPr lang="en-US" smtClean="0"/>
              <a:t>7/28/2026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F3F4D91-153B-41D6-B0BA-1284F3BB72AB}" type="slidenum">
              <a:rPr lang="en-US" smtClean="0"/>
              <a:t>‹#›</a:t>
            </a:fld>
            <a:endParaRPr lang="en-US"/>
          </a:p>
        </p:txBody>
      </p:sp>
    </p:spTree>
    <p:extLst>
      <p:ext uri="{BB962C8B-B14F-4D97-AF65-F5344CB8AC3E}">
        <p14:creationId xmlns:p14="http://schemas.microsoft.com/office/powerpoint/2010/main" val="7530507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463040"/>
            <a:ext cx="10617041" cy="5120640"/>
          </a:xfrm>
        </p:spPr>
        <p:txBody>
          <a:bodyPr anchor="b"/>
          <a:lstStyle>
            <a:lvl1pPr>
              <a:defRPr sz="10240"/>
            </a:lvl1pPr>
          </a:lstStyle>
          <a:p>
            <a:r>
              <a:rPr lang="en-US"/>
              <a:t>Click to edit Master title style</a:t>
            </a:r>
            <a:endParaRPr lang="en-US" dirty="0"/>
          </a:p>
        </p:txBody>
      </p:sp>
      <p:sp>
        <p:nvSpPr>
          <p:cNvPr id="3" name="Content Placeholder 2"/>
          <p:cNvSpPr>
            <a:spLocks noGrp="1"/>
          </p:cNvSpPr>
          <p:nvPr>
            <p:ph idx="1"/>
          </p:nvPr>
        </p:nvSpPr>
        <p:spPr>
          <a:xfrm>
            <a:off x="13994608" y="3159765"/>
            <a:ext cx="16664940" cy="15595600"/>
          </a:xfrm>
        </p:spPr>
        <p:txBody>
          <a:bodyPr/>
          <a:lstStyle>
            <a:lvl1pPr>
              <a:defRPr sz="10240"/>
            </a:lvl1pPr>
            <a:lvl2pPr>
              <a:defRPr sz="8960"/>
            </a:lvl2pPr>
            <a:lvl3pPr>
              <a:defRPr sz="7680"/>
            </a:lvl3pPr>
            <a:lvl4pPr>
              <a:defRPr sz="6400"/>
            </a:lvl4pPr>
            <a:lvl5pPr>
              <a:defRPr sz="6400"/>
            </a:lvl5pPr>
            <a:lvl6pPr>
              <a:defRPr sz="6400"/>
            </a:lvl6pPr>
            <a:lvl7pPr>
              <a:defRPr sz="6400"/>
            </a:lvl7pPr>
            <a:lvl8pPr>
              <a:defRPr sz="6400"/>
            </a:lvl8pPr>
            <a:lvl9pPr>
              <a:defRPr sz="6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2267428" y="6583680"/>
            <a:ext cx="10617041" cy="12197082"/>
          </a:xfrm>
        </p:spPr>
        <p:txBody>
          <a:bodyPr/>
          <a:lstStyle>
            <a:lvl1pPr marL="0" indent="0">
              <a:buNone/>
              <a:defRPr sz="5120"/>
            </a:lvl1pPr>
            <a:lvl2pPr marL="1463040" indent="0">
              <a:buNone/>
              <a:defRPr sz="4480"/>
            </a:lvl2pPr>
            <a:lvl3pPr marL="2926080" indent="0">
              <a:buNone/>
              <a:defRPr sz="3840"/>
            </a:lvl3pPr>
            <a:lvl4pPr marL="4389120" indent="0">
              <a:buNone/>
              <a:defRPr sz="3200"/>
            </a:lvl4pPr>
            <a:lvl5pPr marL="5852160" indent="0">
              <a:buNone/>
              <a:defRPr sz="3200"/>
            </a:lvl5pPr>
            <a:lvl6pPr marL="7315200" indent="0">
              <a:buNone/>
              <a:defRPr sz="3200"/>
            </a:lvl6pPr>
            <a:lvl7pPr marL="8778240" indent="0">
              <a:buNone/>
              <a:defRPr sz="3200"/>
            </a:lvl7pPr>
            <a:lvl8pPr marL="10241280" indent="0">
              <a:buNone/>
              <a:defRPr sz="3200"/>
            </a:lvl8pPr>
            <a:lvl9pPr marL="11704320" indent="0">
              <a:buNone/>
              <a:defRPr sz="3200"/>
            </a:lvl9pPr>
          </a:lstStyle>
          <a:p>
            <a:pPr lvl="0"/>
            <a:r>
              <a:rPr lang="en-US"/>
              <a:t>Click to edit Master text styles</a:t>
            </a:r>
          </a:p>
        </p:txBody>
      </p:sp>
      <p:sp>
        <p:nvSpPr>
          <p:cNvPr id="5" name="Date Placeholder 4"/>
          <p:cNvSpPr>
            <a:spLocks noGrp="1"/>
          </p:cNvSpPr>
          <p:nvPr>
            <p:ph type="dt" sz="half" idx="10"/>
          </p:nvPr>
        </p:nvSpPr>
        <p:spPr/>
        <p:txBody>
          <a:bodyPr/>
          <a:lstStyle/>
          <a:p>
            <a:fld id="{CF34623B-B33F-4F42-A2B8-0157EFC98030}"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3F4D91-153B-41D6-B0BA-1284F3BB72AB}" type="slidenum">
              <a:rPr lang="en-US" smtClean="0"/>
              <a:t>‹#›</a:t>
            </a:fld>
            <a:endParaRPr lang="en-US"/>
          </a:p>
        </p:txBody>
      </p:sp>
    </p:spTree>
    <p:extLst>
      <p:ext uri="{BB962C8B-B14F-4D97-AF65-F5344CB8AC3E}">
        <p14:creationId xmlns:p14="http://schemas.microsoft.com/office/powerpoint/2010/main" val="2978937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267428" y="1463040"/>
            <a:ext cx="10617041" cy="5120640"/>
          </a:xfrm>
        </p:spPr>
        <p:txBody>
          <a:bodyPr anchor="b"/>
          <a:lstStyle>
            <a:lvl1pPr>
              <a:defRPr sz="10240"/>
            </a:lvl1pPr>
          </a:lstStyle>
          <a:p>
            <a:r>
              <a:rPr lang="en-US"/>
              <a:t>Click to edit Master title style</a:t>
            </a:r>
            <a:endParaRPr lang="en-US" dirty="0"/>
          </a:p>
        </p:txBody>
      </p:sp>
      <p:sp>
        <p:nvSpPr>
          <p:cNvPr id="3" name="Picture Placeholder 2"/>
          <p:cNvSpPr>
            <a:spLocks noGrp="1" noChangeAspect="1"/>
          </p:cNvSpPr>
          <p:nvPr>
            <p:ph type="pic" idx="1"/>
          </p:nvPr>
        </p:nvSpPr>
        <p:spPr>
          <a:xfrm>
            <a:off x="13994608" y="3159765"/>
            <a:ext cx="16664940" cy="15595600"/>
          </a:xfrm>
        </p:spPr>
        <p:txBody>
          <a:bodyPr anchor="t"/>
          <a:lstStyle>
            <a:lvl1pPr marL="0" indent="0">
              <a:buNone/>
              <a:defRPr sz="10240"/>
            </a:lvl1pPr>
            <a:lvl2pPr marL="1463040" indent="0">
              <a:buNone/>
              <a:defRPr sz="8960"/>
            </a:lvl2pPr>
            <a:lvl3pPr marL="2926080" indent="0">
              <a:buNone/>
              <a:defRPr sz="7680"/>
            </a:lvl3pPr>
            <a:lvl4pPr marL="4389120" indent="0">
              <a:buNone/>
              <a:defRPr sz="6400"/>
            </a:lvl4pPr>
            <a:lvl5pPr marL="5852160" indent="0">
              <a:buNone/>
              <a:defRPr sz="6400"/>
            </a:lvl5pPr>
            <a:lvl6pPr marL="7315200" indent="0">
              <a:buNone/>
              <a:defRPr sz="6400"/>
            </a:lvl6pPr>
            <a:lvl7pPr marL="8778240" indent="0">
              <a:buNone/>
              <a:defRPr sz="6400"/>
            </a:lvl7pPr>
            <a:lvl8pPr marL="10241280" indent="0">
              <a:buNone/>
              <a:defRPr sz="6400"/>
            </a:lvl8pPr>
            <a:lvl9pPr marL="11704320" indent="0">
              <a:buNone/>
              <a:defRPr sz="6400"/>
            </a:lvl9pPr>
          </a:lstStyle>
          <a:p>
            <a:r>
              <a:rPr lang="en-US"/>
              <a:t>Click icon to add picture</a:t>
            </a:r>
            <a:endParaRPr lang="en-US" dirty="0"/>
          </a:p>
        </p:txBody>
      </p:sp>
      <p:sp>
        <p:nvSpPr>
          <p:cNvPr id="4" name="Text Placeholder 3"/>
          <p:cNvSpPr>
            <a:spLocks noGrp="1"/>
          </p:cNvSpPr>
          <p:nvPr>
            <p:ph type="body" sz="half" idx="2"/>
          </p:nvPr>
        </p:nvSpPr>
        <p:spPr>
          <a:xfrm>
            <a:off x="2267428" y="6583680"/>
            <a:ext cx="10617041" cy="12197082"/>
          </a:xfrm>
        </p:spPr>
        <p:txBody>
          <a:bodyPr/>
          <a:lstStyle>
            <a:lvl1pPr marL="0" indent="0">
              <a:buNone/>
              <a:defRPr sz="5120"/>
            </a:lvl1pPr>
            <a:lvl2pPr marL="1463040" indent="0">
              <a:buNone/>
              <a:defRPr sz="4480"/>
            </a:lvl2pPr>
            <a:lvl3pPr marL="2926080" indent="0">
              <a:buNone/>
              <a:defRPr sz="3840"/>
            </a:lvl3pPr>
            <a:lvl4pPr marL="4389120" indent="0">
              <a:buNone/>
              <a:defRPr sz="3200"/>
            </a:lvl4pPr>
            <a:lvl5pPr marL="5852160" indent="0">
              <a:buNone/>
              <a:defRPr sz="3200"/>
            </a:lvl5pPr>
            <a:lvl6pPr marL="7315200" indent="0">
              <a:buNone/>
              <a:defRPr sz="3200"/>
            </a:lvl6pPr>
            <a:lvl7pPr marL="8778240" indent="0">
              <a:buNone/>
              <a:defRPr sz="3200"/>
            </a:lvl7pPr>
            <a:lvl8pPr marL="10241280" indent="0">
              <a:buNone/>
              <a:defRPr sz="3200"/>
            </a:lvl8pPr>
            <a:lvl9pPr marL="11704320" indent="0">
              <a:buNone/>
              <a:defRPr sz="3200"/>
            </a:lvl9pPr>
          </a:lstStyle>
          <a:p>
            <a:pPr lvl="0"/>
            <a:r>
              <a:rPr lang="en-US"/>
              <a:t>Click to edit Master text styles</a:t>
            </a:r>
          </a:p>
        </p:txBody>
      </p:sp>
      <p:sp>
        <p:nvSpPr>
          <p:cNvPr id="5" name="Date Placeholder 4"/>
          <p:cNvSpPr>
            <a:spLocks noGrp="1"/>
          </p:cNvSpPr>
          <p:nvPr>
            <p:ph type="dt" sz="half" idx="10"/>
          </p:nvPr>
        </p:nvSpPr>
        <p:spPr/>
        <p:txBody>
          <a:bodyPr/>
          <a:lstStyle/>
          <a:p>
            <a:fld id="{CF34623B-B33F-4F42-A2B8-0157EFC98030}" type="datetimeFigureOut">
              <a:rPr lang="en-US" smtClean="0"/>
              <a:t>7/28/2026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F3F4D91-153B-41D6-B0BA-1284F3BB72AB}" type="slidenum">
              <a:rPr lang="en-US" smtClean="0"/>
              <a:t>‹#›</a:t>
            </a:fld>
            <a:endParaRPr lang="en-US"/>
          </a:p>
        </p:txBody>
      </p:sp>
    </p:spTree>
    <p:extLst>
      <p:ext uri="{BB962C8B-B14F-4D97-AF65-F5344CB8AC3E}">
        <p14:creationId xmlns:p14="http://schemas.microsoft.com/office/powerpoint/2010/main" val="39554047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34623B-B33F-4F42-A2B8-0157EFC98030}"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F4D91-153B-41D6-B0BA-1284F3BB72AB}" type="slidenum">
              <a:rPr lang="en-US" smtClean="0"/>
              <a:t>‹#›</a:t>
            </a:fld>
            <a:endParaRPr lang="en-US"/>
          </a:p>
        </p:txBody>
      </p:sp>
    </p:spTree>
    <p:extLst>
      <p:ext uri="{BB962C8B-B14F-4D97-AF65-F5344CB8AC3E}">
        <p14:creationId xmlns:p14="http://schemas.microsoft.com/office/powerpoint/2010/main" val="27605820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23557232" y="1168400"/>
            <a:ext cx="7098030" cy="18597882"/>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2263142" y="1168400"/>
            <a:ext cx="20882610" cy="18597882"/>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F34623B-B33F-4F42-A2B8-0157EFC98030}" type="datetimeFigureOut">
              <a:rPr lang="en-US" smtClean="0"/>
              <a:t>7/28/2026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F3F4D91-153B-41D6-B0BA-1284F3BB72AB}" type="slidenum">
              <a:rPr lang="en-US" smtClean="0"/>
              <a:t>‹#›</a:t>
            </a:fld>
            <a:endParaRPr lang="en-US"/>
          </a:p>
        </p:txBody>
      </p:sp>
    </p:spTree>
    <p:extLst>
      <p:ext uri="{BB962C8B-B14F-4D97-AF65-F5344CB8AC3E}">
        <p14:creationId xmlns:p14="http://schemas.microsoft.com/office/powerpoint/2010/main" val="31177132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63140" y="1168405"/>
            <a:ext cx="28392120" cy="42418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2263140" y="5842000"/>
            <a:ext cx="28392120" cy="1392428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2263140" y="20340325"/>
            <a:ext cx="7406640" cy="1168400"/>
          </a:xfrm>
          <a:prstGeom prst="rect">
            <a:avLst/>
          </a:prstGeom>
        </p:spPr>
        <p:txBody>
          <a:bodyPr vert="horz" lIns="91440" tIns="45720" rIns="91440" bIns="45720" rtlCol="0" anchor="ctr"/>
          <a:lstStyle>
            <a:lvl1pPr algn="l">
              <a:defRPr sz="3840">
                <a:solidFill>
                  <a:schemeClr val="tx1">
                    <a:tint val="82000"/>
                  </a:schemeClr>
                </a:solidFill>
              </a:defRPr>
            </a:lvl1pPr>
          </a:lstStyle>
          <a:p>
            <a:fld id="{CF34623B-B33F-4F42-A2B8-0157EFC98030}" type="datetimeFigureOut">
              <a:rPr lang="en-US" smtClean="0"/>
              <a:t>7/28/2026</a:t>
            </a:fld>
            <a:endParaRPr lang="en-US"/>
          </a:p>
        </p:txBody>
      </p:sp>
      <p:sp>
        <p:nvSpPr>
          <p:cNvPr id="5" name="Footer Placeholder 4"/>
          <p:cNvSpPr>
            <a:spLocks noGrp="1"/>
          </p:cNvSpPr>
          <p:nvPr>
            <p:ph type="ftr" sz="quarter" idx="3"/>
          </p:nvPr>
        </p:nvSpPr>
        <p:spPr>
          <a:xfrm>
            <a:off x="10904220" y="20340325"/>
            <a:ext cx="11109960" cy="1168400"/>
          </a:xfrm>
          <a:prstGeom prst="rect">
            <a:avLst/>
          </a:prstGeom>
        </p:spPr>
        <p:txBody>
          <a:bodyPr vert="horz" lIns="91440" tIns="45720" rIns="91440" bIns="45720" rtlCol="0" anchor="ctr"/>
          <a:lstStyle>
            <a:lvl1pPr algn="ctr">
              <a:defRPr sz="384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23248620" y="20340325"/>
            <a:ext cx="7406640" cy="1168400"/>
          </a:xfrm>
          <a:prstGeom prst="rect">
            <a:avLst/>
          </a:prstGeom>
        </p:spPr>
        <p:txBody>
          <a:bodyPr vert="horz" lIns="91440" tIns="45720" rIns="91440" bIns="45720" rtlCol="0" anchor="ctr"/>
          <a:lstStyle>
            <a:lvl1pPr algn="r">
              <a:defRPr sz="3840">
                <a:solidFill>
                  <a:schemeClr val="tx1">
                    <a:tint val="82000"/>
                  </a:schemeClr>
                </a:solidFill>
              </a:defRPr>
            </a:lvl1pPr>
          </a:lstStyle>
          <a:p>
            <a:fld id="{CF3F4D91-153B-41D6-B0BA-1284F3BB72AB}" type="slidenum">
              <a:rPr lang="en-US" smtClean="0"/>
              <a:t>‹#›</a:t>
            </a:fld>
            <a:endParaRPr lang="en-US"/>
          </a:p>
        </p:txBody>
      </p:sp>
    </p:spTree>
    <p:extLst>
      <p:ext uri="{BB962C8B-B14F-4D97-AF65-F5344CB8AC3E}">
        <p14:creationId xmlns:p14="http://schemas.microsoft.com/office/powerpoint/2010/main" val="424933406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2926080" rtl="0" eaLnBrk="1" latinLnBrk="0" hangingPunct="1">
        <a:lnSpc>
          <a:spcPct val="90000"/>
        </a:lnSpc>
        <a:spcBef>
          <a:spcPct val="0"/>
        </a:spcBef>
        <a:buNone/>
        <a:defRPr sz="14080" kern="1200">
          <a:solidFill>
            <a:schemeClr val="tx1"/>
          </a:solidFill>
          <a:latin typeface="+mj-lt"/>
          <a:ea typeface="+mj-ea"/>
          <a:cs typeface="+mj-cs"/>
        </a:defRPr>
      </a:lvl1pPr>
    </p:titleStyle>
    <p:bodyStyle>
      <a:lvl1pPr marL="731520" indent="-731520" algn="l" defTabSz="2926080" rtl="0" eaLnBrk="1" latinLnBrk="0" hangingPunct="1">
        <a:lnSpc>
          <a:spcPct val="90000"/>
        </a:lnSpc>
        <a:spcBef>
          <a:spcPts val="3200"/>
        </a:spcBef>
        <a:buFont typeface="Arial" panose="020B0604020202020204" pitchFamily="34" charset="0"/>
        <a:buChar char="•"/>
        <a:defRPr sz="8960" kern="1200">
          <a:solidFill>
            <a:schemeClr val="tx1"/>
          </a:solidFill>
          <a:latin typeface="+mn-lt"/>
          <a:ea typeface="+mn-ea"/>
          <a:cs typeface="+mn-cs"/>
        </a:defRPr>
      </a:lvl1pPr>
      <a:lvl2pPr marL="2194560" indent="-731520" algn="l" defTabSz="2926080" rtl="0" eaLnBrk="1" latinLnBrk="0" hangingPunct="1">
        <a:lnSpc>
          <a:spcPct val="90000"/>
        </a:lnSpc>
        <a:spcBef>
          <a:spcPts val="1600"/>
        </a:spcBef>
        <a:buFont typeface="Arial" panose="020B0604020202020204" pitchFamily="34" charset="0"/>
        <a:buChar char="•"/>
        <a:defRPr sz="7680" kern="1200">
          <a:solidFill>
            <a:schemeClr val="tx1"/>
          </a:solidFill>
          <a:latin typeface="+mn-lt"/>
          <a:ea typeface="+mn-ea"/>
          <a:cs typeface="+mn-cs"/>
        </a:defRPr>
      </a:lvl2pPr>
      <a:lvl3pPr marL="3657600" indent="-731520" algn="l" defTabSz="2926080" rtl="0" eaLnBrk="1" latinLnBrk="0" hangingPunct="1">
        <a:lnSpc>
          <a:spcPct val="90000"/>
        </a:lnSpc>
        <a:spcBef>
          <a:spcPts val="1600"/>
        </a:spcBef>
        <a:buFont typeface="Arial" panose="020B0604020202020204" pitchFamily="34" charset="0"/>
        <a:buChar char="•"/>
        <a:defRPr sz="6400" kern="1200">
          <a:solidFill>
            <a:schemeClr val="tx1"/>
          </a:solidFill>
          <a:latin typeface="+mn-lt"/>
          <a:ea typeface="+mn-ea"/>
          <a:cs typeface="+mn-cs"/>
        </a:defRPr>
      </a:lvl3pPr>
      <a:lvl4pPr marL="51206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4pPr>
      <a:lvl5pPr marL="658368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5pPr>
      <a:lvl6pPr marL="804672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6pPr>
      <a:lvl7pPr marL="950976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7pPr>
      <a:lvl8pPr marL="1097280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8pPr>
      <a:lvl9pPr marL="12435840" indent="-731520" algn="l" defTabSz="2926080" rtl="0" eaLnBrk="1" latinLnBrk="0" hangingPunct="1">
        <a:lnSpc>
          <a:spcPct val="90000"/>
        </a:lnSpc>
        <a:spcBef>
          <a:spcPts val="1600"/>
        </a:spcBef>
        <a:buFont typeface="Arial" panose="020B0604020202020204" pitchFamily="34" charset="0"/>
        <a:buChar char="•"/>
        <a:defRPr sz="5760" kern="1200">
          <a:solidFill>
            <a:schemeClr val="tx1"/>
          </a:solidFill>
          <a:latin typeface="+mn-lt"/>
          <a:ea typeface="+mn-ea"/>
          <a:cs typeface="+mn-cs"/>
        </a:defRPr>
      </a:lvl9pPr>
    </p:bodyStyle>
    <p:otherStyle>
      <a:defPPr>
        <a:defRPr lang="en-US"/>
      </a:defPPr>
      <a:lvl1pPr marL="0" algn="l" defTabSz="2926080" rtl="0" eaLnBrk="1" latinLnBrk="0" hangingPunct="1">
        <a:defRPr sz="5760" kern="1200">
          <a:solidFill>
            <a:schemeClr val="tx1"/>
          </a:solidFill>
          <a:latin typeface="+mn-lt"/>
          <a:ea typeface="+mn-ea"/>
          <a:cs typeface="+mn-cs"/>
        </a:defRPr>
      </a:lvl1pPr>
      <a:lvl2pPr marL="1463040" algn="l" defTabSz="2926080" rtl="0" eaLnBrk="1" latinLnBrk="0" hangingPunct="1">
        <a:defRPr sz="5760" kern="1200">
          <a:solidFill>
            <a:schemeClr val="tx1"/>
          </a:solidFill>
          <a:latin typeface="+mn-lt"/>
          <a:ea typeface="+mn-ea"/>
          <a:cs typeface="+mn-cs"/>
        </a:defRPr>
      </a:lvl2pPr>
      <a:lvl3pPr marL="2926080" algn="l" defTabSz="2926080" rtl="0" eaLnBrk="1" latinLnBrk="0" hangingPunct="1">
        <a:defRPr sz="5760" kern="1200">
          <a:solidFill>
            <a:schemeClr val="tx1"/>
          </a:solidFill>
          <a:latin typeface="+mn-lt"/>
          <a:ea typeface="+mn-ea"/>
          <a:cs typeface="+mn-cs"/>
        </a:defRPr>
      </a:lvl3pPr>
      <a:lvl4pPr marL="4389120" algn="l" defTabSz="2926080" rtl="0" eaLnBrk="1" latinLnBrk="0" hangingPunct="1">
        <a:defRPr sz="5760" kern="1200">
          <a:solidFill>
            <a:schemeClr val="tx1"/>
          </a:solidFill>
          <a:latin typeface="+mn-lt"/>
          <a:ea typeface="+mn-ea"/>
          <a:cs typeface="+mn-cs"/>
        </a:defRPr>
      </a:lvl4pPr>
      <a:lvl5pPr marL="5852160" algn="l" defTabSz="2926080" rtl="0" eaLnBrk="1" latinLnBrk="0" hangingPunct="1">
        <a:defRPr sz="5760" kern="1200">
          <a:solidFill>
            <a:schemeClr val="tx1"/>
          </a:solidFill>
          <a:latin typeface="+mn-lt"/>
          <a:ea typeface="+mn-ea"/>
          <a:cs typeface="+mn-cs"/>
        </a:defRPr>
      </a:lvl5pPr>
      <a:lvl6pPr marL="7315200" algn="l" defTabSz="2926080" rtl="0" eaLnBrk="1" latinLnBrk="0" hangingPunct="1">
        <a:defRPr sz="5760" kern="1200">
          <a:solidFill>
            <a:schemeClr val="tx1"/>
          </a:solidFill>
          <a:latin typeface="+mn-lt"/>
          <a:ea typeface="+mn-ea"/>
          <a:cs typeface="+mn-cs"/>
        </a:defRPr>
      </a:lvl6pPr>
      <a:lvl7pPr marL="8778240" algn="l" defTabSz="2926080" rtl="0" eaLnBrk="1" latinLnBrk="0" hangingPunct="1">
        <a:defRPr sz="5760" kern="1200">
          <a:solidFill>
            <a:schemeClr val="tx1"/>
          </a:solidFill>
          <a:latin typeface="+mn-lt"/>
          <a:ea typeface="+mn-ea"/>
          <a:cs typeface="+mn-cs"/>
        </a:defRPr>
      </a:lvl7pPr>
      <a:lvl8pPr marL="10241280" algn="l" defTabSz="2926080" rtl="0" eaLnBrk="1" latinLnBrk="0" hangingPunct="1">
        <a:defRPr sz="5760" kern="1200">
          <a:solidFill>
            <a:schemeClr val="tx1"/>
          </a:solidFill>
          <a:latin typeface="+mn-lt"/>
          <a:ea typeface="+mn-ea"/>
          <a:cs typeface="+mn-cs"/>
        </a:defRPr>
      </a:lvl8pPr>
      <a:lvl9pPr marL="11704320" algn="l" defTabSz="2926080" rtl="0" eaLnBrk="1" latinLnBrk="0" hangingPunct="1">
        <a:defRPr sz="57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565B41F8-EE45-80AA-7F5B-7881D3B58E57}"/>
              </a:ext>
            </a:extLst>
          </p:cNvPr>
          <p:cNvSpPr/>
          <p:nvPr/>
        </p:nvSpPr>
        <p:spPr>
          <a:xfrm>
            <a:off x="0" y="-1"/>
            <a:ext cx="32918400" cy="32004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C37FBC2-E812-ACD5-BBD7-7F361D7AEAF5}"/>
              </a:ext>
            </a:extLst>
          </p:cNvPr>
          <p:cNvSpPr/>
          <p:nvPr/>
        </p:nvSpPr>
        <p:spPr>
          <a:xfrm>
            <a:off x="0" y="3200399"/>
            <a:ext cx="32918400" cy="73152"/>
          </a:xfrm>
          <a:prstGeom prst="rect">
            <a:avLst/>
          </a:prstGeom>
          <a:solidFill>
            <a:srgbClr val="BA0C2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87BF4AE0-3878-0F81-0809-653D207A3186}"/>
              </a:ext>
            </a:extLst>
          </p:cNvPr>
          <p:cNvSpPr txBox="1"/>
          <p:nvPr/>
        </p:nvSpPr>
        <p:spPr>
          <a:xfrm>
            <a:off x="4114800" y="-2"/>
            <a:ext cx="24688800" cy="3200400"/>
          </a:xfrm>
          <a:prstGeom prst="rect">
            <a:avLst/>
          </a:prstGeom>
          <a:noFill/>
        </p:spPr>
        <p:txBody>
          <a:bodyPr wrap="square" lIns="182880" tIns="182880" rIns="182880" bIns="182880" rtlCol="0">
            <a:noAutofit/>
          </a:bodyPr>
          <a:lstStyle/>
          <a:p>
            <a:pPr algn="ctr"/>
            <a:r>
              <a:rPr lang="en-US" sz="6200" b="1" dirty="0">
                <a:solidFill>
                  <a:srgbClr val="BA0C2F"/>
                </a:solidFill>
                <a:ea typeface="Calibri" panose="020F0502020204030204" pitchFamily="34" charset="0"/>
                <a:cs typeface="Calibri" panose="020F0502020204030204" pitchFamily="34" charset="0"/>
              </a:rPr>
              <a:t>How Multiple Environmental Factors Influence Mental Health Outcomes</a:t>
            </a:r>
            <a:endParaRPr lang="en-US" sz="3600" b="1" dirty="0">
              <a:solidFill>
                <a:srgbClr val="BA0C2F"/>
              </a:solidFill>
              <a:ea typeface="Calibri" panose="020F0502020204030204" pitchFamily="34" charset="0"/>
              <a:cs typeface="Calibri" panose="020F0502020204030204" pitchFamily="34" charset="0"/>
            </a:endParaRPr>
          </a:p>
          <a:p>
            <a:pPr algn="ctr"/>
            <a:r>
              <a:rPr lang="en-US" sz="3600" dirty="0">
                <a:solidFill>
                  <a:srgbClr val="3F4443"/>
                </a:solidFill>
                <a:ea typeface="Calibri" panose="020F0502020204030204" pitchFamily="34" charset="0"/>
                <a:cs typeface="Calibri" panose="020F0502020204030204" pitchFamily="34" charset="0"/>
              </a:rPr>
              <a:t>Malcolm McCarthy</a:t>
            </a:r>
            <a:r>
              <a:rPr lang="en-US" sz="3600" baseline="30000" dirty="0">
                <a:solidFill>
                  <a:srgbClr val="3F4443"/>
                </a:solidFill>
                <a:ea typeface="Calibri" panose="020F0502020204030204" pitchFamily="34" charset="0"/>
                <a:cs typeface="Calibri" panose="020F0502020204030204" pitchFamily="34" charset="0"/>
              </a:rPr>
              <a:t>1</a:t>
            </a:r>
            <a:r>
              <a:rPr lang="en-US" sz="3600" dirty="0">
                <a:solidFill>
                  <a:srgbClr val="3F4443"/>
                </a:solidFill>
                <a:ea typeface="Calibri" panose="020F0502020204030204" pitchFamily="34" charset="0"/>
                <a:cs typeface="Calibri" panose="020F0502020204030204" pitchFamily="34" charset="0"/>
              </a:rPr>
              <a:t>, Dr. Gia Barboza-Salerno</a:t>
            </a:r>
            <a:r>
              <a:rPr lang="en-US" sz="3600" baseline="30000" dirty="0">
                <a:solidFill>
                  <a:srgbClr val="3F4443"/>
                </a:solidFill>
                <a:ea typeface="Calibri" panose="020F0502020204030204" pitchFamily="34" charset="0"/>
                <a:cs typeface="Calibri" panose="020F0502020204030204" pitchFamily="34" charset="0"/>
              </a:rPr>
              <a:t>2, 3</a:t>
            </a:r>
            <a:r>
              <a:rPr lang="en-US" sz="3600" dirty="0">
                <a:solidFill>
                  <a:srgbClr val="3F4443"/>
                </a:solidFill>
                <a:ea typeface="Calibri" panose="020F0502020204030204" pitchFamily="34" charset="0"/>
                <a:cs typeface="Calibri" panose="020F0502020204030204" pitchFamily="34" charset="0"/>
              </a:rPr>
              <a:t>, Dr. Karla Shockley McCarthy</a:t>
            </a:r>
            <a:r>
              <a:rPr lang="en-US" sz="3600" baseline="30000" dirty="0">
                <a:solidFill>
                  <a:srgbClr val="3F4443"/>
                </a:solidFill>
                <a:ea typeface="Calibri" panose="020F0502020204030204" pitchFamily="34" charset="0"/>
                <a:cs typeface="Calibri" panose="020F0502020204030204" pitchFamily="34" charset="0"/>
              </a:rPr>
              <a:t>4</a:t>
            </a:r>
            <a:endParaRPr lang="en-US" sz="3600" dirty="0">
              <a:solidFill>
                <a:srgbClr val="3F4443"/>
              </a:solidFill>
              <a:ea typeface="Calibri" panose="020F0502020204030204" pitchFamily="34" charset="0"/>
              <a:cs typeface="Calibri" panose="020F0502020204030204" pitchFamily="34" charset="0"/>
            </a:endParaRPr>
          </a:p>
          <a:p>
            <a:pPr algn="ctr"/>
            <a:r>
              <a:rPr lang="en-US" sz="2000" baseline="30000" dirty="0">
                <a:solidFill>
                  <a:srgbClr val="707070"/>
                </a:solidFill>
                <a:ea typeface="Calibri" panose="020F0502020204030204" pitchFamily="34" charset="0"/>
                <a:cs typeface="Calibri" panose="020F0502020204030204" pitchFamily="34" charset="0"/>
              </a:rPr>
              <a:t>1</a:t>
            </a:r>
            <a:r>
              <a:rPr lang="en-US" sz="2000" dirty="0">
                <a:solidFill>
                  <a:srgbClr val="707070"/>
                </a:solidFill>
                <a:ea typeface="Calibri" panose="020F0502020204030204" pitchFamily="34" charset="0"/>
                <a:cs typeface="Calibri" panose="020F0502020204030204" pitchFamily="34" charset="0"/>
              </a:rPr>
              <a:t>The Ohio State University Department of Psychology, </a:t>
            </a:r>
            <a:r>
              <a:rPr lang="en-US" sz="2000" baseline="30000" dirty="0">
                <a:solidFill>
                  <a:srgbClr val="707070"/>
                </a:solidFill>
                <a:ea typeface="Calibri" panose="020F0502020204030204" pitchFamily="34" charset="0"/>
                <a:cs typeface="Calibri" panose="020F0502020204030204" pitchFamily="34" charset="0"/>
              </a:rPr>
              <a:t>2</a:t>
            </a:r>
            <a:r>
              <a:rPr lang="en-US" sz="2000" dirty="0">
                <a:solidFill>
                  <a:srgbClr val="707070"/>
                </a:solidFill>
                <a:ea typeface="Calibri" panose="020F0502020204030204" pitchFamily="34" charset="0"/>
                <a:cs typeface="Calibri" panose="020F0502020204030204" pitchFamily="34" charset="0"/>
              </a:rPr>
              <a:t>The Ohio State University College of Social Work, </a:t>
            </a:r>
            <a:r>
              <a:rPr lang="en-US" sz="2000" baseline="30000" dirty="0">
                <a:solidFill>
                  <a:srgbClr val="707070"/>
                </a:solidFill>
                <a:ea typeface="Calibri" panose="020F0502020204030204" pitchFamily="34" charset="0"/>
                <a:cs typeface="Calibri" panose="020F0502020204030204" pitchFamily="34" charset="0"/>
              </a:rPr>
              <a:t>3</a:t>
            </a:r>
            <a:r>
              <a:rPr lang="en-US" sz="2000" dirty="0">
                <a:solidFill>
                  <a:srgbClr val="707070"/>
                </a:solidFill>
                <a:ea typeface="Calibri" panose="020F0502020204030204" pitchFamily="34" charset="0"/>
                <a:cs typeface="Calibri" panose="020F0502020204030204" pitchFamily="34" charset="0"/>
              </a:rPr>
              <a:t>The Ohio State University College of Public Health, </a:t>
            </a:r>
            <a:r>
              <a:rPr lang="en-US" sz="2000" baseline="30000" dirty="0">
                <a:solidFill>
                  <a:srgbClr val="707070"/>
                </a:solidFill>
                <a:ea typeface="Calibri" panose="020F0502020204030204" pitchFamily="34" charset="0"/>
                <a:cs typeface="Calibri" panose="020F0502020204030204" pitchFamily="34" charset="0"/>
              </a:rPr>
              <a:t>4</a:t>
            </a:r>
            <a:r>
              <a:rPr lang="en-US" sz="2000" dirty="0">
                <a:solidFill>
                  <a:srgbClr val="707070"/>
                </a:solidFill>
                <a:ea typeface="Calibri" panose="020F0502020204030204" pitchFamily="34" charset="0"/>
                <a:cs typeface="Calibri" panose="020F0502020204030204" pitchFamily="34" charset="0"/>
              </a:rPr>
              <a:t>Ohio Colleges of Medicine Government Resource Center</a:t>
            </a:r>
            <a:endParaRPr lang="en-US" sz="2000" baseline="30000" dirty="0">
              <a:solidFill>
                <a:srgbClr val="707070"/>
              </a:solidFill>
              <a:ea typeface="Calibri" panose="020F0502020204030204" pitchFamily="34" charset="0"/>
              <a:cs typeface="Calibri" panose="020F0502020204030204" pitchFamily="34" charset="0"/>
            </a:endParaRPr>
          </a:p>
        </p:txBody>
      </p:sp>
      <p:pic>
        <p:nvPicPr>
          <p:cNvPr id="8" name="Picture 7">
            <a:extLst>
              <a:ext uri="{FF2B5EF4-FFF2-40B4-BE49-F238E27FC236}">
                <a16:creationId xmlns:a16="http://schemas.microsoft.com/office/drawing/2014/main" id="{407E7E5D-BDD5-CB5B-D48C-7321CCF0AC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198482" y="1142999"/>
            <a:ext cx="4034118" cy="914400"/>
          </a:xfrm>
          <a:prstGeom prst="rect">
            <a:avLst/>
          </a:prstGeom>
        </p:spPr>
      </p:pic>
      <p:pic>
        <p:nvPicPr>
          <p:cNvPr id="10" name="Picture 9">
            <a:extLst>
              <a:ext uri="{FF2B5EF4-FFF2-40B4-BE49-F238E27FC236}">
                <a16:creationId xmlns:a16="http://schemas.microsoft.com/office/drawing/2014/main" id="{C1B348F1-5671-FABE-9441-688CC45F695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918883" y="685799"/>
            <a:ext cx="2705208" cy="1828800"/>
          </a:xfrm>
          <a:prstGeom prst="rect">
            <a:avLst/>
          </a:prstGeom>
        </p:spPr>
      </p:pic>
      <p:sp>
        <p:nvSpPr>
          <p:cNvPr id="13" name="Rectangle 12">
            <a:extLst>
              <a:ext uri="{FF2B5EF4-FFF2-40B4-BE49-F238E27FC236}">
                <a16:creationId xmlns:a16="http://schemas.microsoft.com/office/drawing/2014/main" id="{532C5BCE-EAF6-20C1-7EB8-0CBBE81EC4FB}"/>
              </a:ext>
            </a:extLst>
          </p:cNvPr>
          <p:cNvSpPr>
            <a:spLocks noGrp="1" noRot="1" noMove="1" noResize="1" noEditPoints="1" noAdjustHandles="1" noChangeArrowheads="1" noChangeShapeType="1"/>
          </p:cNvSpPr>
          <p:nvPr/>
        </p:nvSpPr>
        <p:spPr>
          <a:xfrm>
            <a:off x="685800" y="3273551"/>
            <a:ext cx="8686800" cy="1737360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AF0FC70F-CA81-332C-E382-B3FF87C4C27F}"/>
              </a:ext>
            </a:extLst>
          </p:cNvPr>
          <p:cNvSpPr txBox="1"/>
          <p:nvPr/>
        </p:nvSpPr>
        <p:spPr>
          <a:xfrm>
            <a:off x="685800" y="3273549"/>
            <a:ext cx="8686800" cy="8212029"/>
          </a:xfrm>
          <a:prstGeom prst="rect">
            <a:avLst/>
          </a:prstGeom>
          <a:noFill/>
        </p:spPr>
        <p:txBody>
          <a:bodyPr wrap="square" rtlCol="0">
            <a:noAutofit/>
          </a:bodyPr>
          <a:lstStyle/>
          <a:p>
            <a:r>
              <a:rPr lang="en-US" sz="2400" b="1" dirty="0">
                <a:solidFill>
                  <a:srgbClr val="BA0C2F"/>
                </a:solidFill>
                <a:ea typeface="Calibri" panose="020F0502020204030204" pitchFamily="34" charset="0"/>
                <a:cs typeface="Calibri" panose="020F0502020204030204" pitchFamily="34" charset="0"/>
              </a:rPr>
              <a:t>Introduction</a:t>
            </a:r>
          </a:p>
          <a:p>
            <a:pPr marL="342900" indent="-342900">
              <a:buFont typeface="Arial" panose="020B0604020202020204" pitchFamily="34" charset="0"/>
              <a:buChar char="•"/>
            </a:pPr>
            <a:r>
              <a:rPr lang="en-US" sz="2000" dirty="0"/>
              <a:t>Depression is highly prevalent (16% of women; 10% of men) and marked by chronic mood and energy disturbances (APA, 2022; CDC, 2025). It is a documented risk factor for suicidal ideation in the DSM‑5 (APA, 2022; Porter, 2026).</a:t>
            </a:r>
          </a:p>
          <a:p>
            <a:pPr marL="342900" indent="-342900">
              <a:buFont typeface="Arial" panose="020B0604020202020204" pitchFamily="34" charset="0"/>
              <a:buChar char="•"/>
            </a:pPr>
            <a:r>
              <a:rPr lang="en-US" sz="2000" dirty="0"/>
              <a:t>Despite strong interpersonal links, geographic patterns show that high‑depression areas often do not exhibit high suicide rates (UC Boulder, 2018). Environmental factors such as land use may structurally decouple these outcomes.</a:t>
            </a:r>
          </a:p>
          <a:p>
            <a:pPr marL="342900" indent="-342900">
              <a:buFont typeface="Arial" panose="020B0604020202020204" pitchFamily="34" charset="0"/>
              <a:buChar char="•"/>
            </a:pPr>
            <a:r>
              <a:rPr lang="en-US" sz="2000" dirty="0"/>
              <a:t>This study analyzes depression and suicide at the neighborhood level to capture fine‑scale spatial variation (Lawson et al., 2018; Lee et al., 2023). Treating them as distinct outcomes allows identification of mechanistic differences (Litman, 2026; Porter, 2026).</a:t>
            </a:r>
            <a:endParaRPr lang="en-US" sz="2000" dirty="0">
              <a:solidFill>
                <a:srgbClr val="3F4443"/>
              </a:solidFill>
              <a:ea typeface="Calibri" panose="020F0502020204030204" pitchFamily="34" charset="0"/>
              <a:cs typeface="Calibri" panose="020F0502020204030204" pitchFamily="34" charset="0"/>
            </a:endParaRPr>
          </a:p>
          <a:p>
            <a:endParaRPr lang="en-US" sz="600" dirty="0"/>
          </a:p>
          <a:p>
            <a:r>
              <a:rPr lang="en-US" sz="2400" b="1" dirty="0">
                <a:solidFill>
                  <a:srgbClr val="BA0C2F"/>
                </a:solidFill>
              </a:rPr>
              <a:t>Research Aims &amp; Hypotheses</a:t>
            </a:r>
          </a:p>
          <a:p>
            <a:pPr marL="285750" indent="-285750">
              <a:buFont typeface="Arial" panose="020B0604020202020204" pitchFamily="34" charset="0"/>
              <a:buChar char="•"/>
            </a:pPr>
            <a:r>
              <a:rPr lang="en-US" sz="2000" dirty="0">
                <a:solidFill>
                  <a:srgbClr val="3F4443"/>
                </a:solidFill>
              </a:rPr>
              <a:t>This s</a:t>
            </a:r>
            <a:r>
              <a:rPr lang="en-US" sz="2000" dirty="0"/>
              <a:t>tudy aims to: assess (1) spatial relationships between suicide and depression, (2) how green space, area deprivation, and walkability predict outcomes, and (3) how environmental interactions modify these relationships.</a:t>
            </a:r>
          </a:p>
          <a:p>
            <a:pPr marL="285750" indent="-285750">
              <a:buFont typeface="Arial" panose="020B0604020202020204" pitchFamily="34" charset="0"/>
              <a:buChar char="•"/>
            </a:pPr>
            <a:r>
              <a:rPr lang="en-US" sz="2000" dirty="0"/>
              <a:t>Expected a positive spatial association between suicide and depression, even with spillover effects (Lee et al., 2023). Hypothesized that area deprivation would uniformly worsen both outcomes (Lee et al., 2023; </a:t>
            </a:r>
            <a:r>
              <a:rPr lang="en-US" sz="2000" dirty="0" err="1"/>
              <a:t>Vassilaki</a:t>
            </a:r>
            <a:r>
              <a:rPr lang="en-US" sz="2000" dirty="0"/>
              <a:t> et al., 2022).</a:t>
            </a:r>
          </a:p>
          <a:p>
            <a:pPr marL="285750" indent="-285750">
              <a:buFont typeface="Arial" panose="020B0604020202020204" pitchFamily="34" charset="0"/>
              <a:buChar char="•"/>
            </a:pPr>
            <a:r>
              <a:rPr lang="en-US" sz="2000" dirty="0"/>
              <a:t>Anticipated divergent environmental effects: green space protective for depression but a risk factor for suicide, and walkability varying with urbanization and land‑use gradients (Litman, 2026; National Center for Biotechnology Information, 2023).</a:t>
            </a:r>
          </a:p>
        </p:txBody>
      </p:sp>
      <p:sp>
        <p:nvSpPr>
          <p:cNvPr id="15" name="TextBox 14">
            <a:extLst>
              <a:ext uri="{FF2B5EF4-FFF2-40B4-BE49-F238E27FC236}">
                <a16:creationId xmlns:a16="http://schemas.microsoft.com/office/drawing/2014/main" id="{6A07ECE3-0A15-0511-BDF8-CFCF03A179D7}"/>
              </a:ext>
            </a:extLst>
          </p:cNvPr>
          <p:cNvSpPr txBox="1"/>
          <p:nvPr/>
        </p:nvSpPr>
        <p:spPr>
          <a:xfrm>
            <a:off x="761274" y="11571246"/>
            <a:ext cx="8686800" cy="9469957"/>
          </a:xfrm>
          <a:prstGeom prst="rect">
            <a:avLst/>
          </a:prstGeom>
          <a:noFill/>
        </p:spPr>
        <p:txBody>
          <a:bodyPr wrap="square" rtlCol="0">
            <a:noAutofit/>
          </a:bodyPr>
          <a:lstStyle/>
          <a:p>
            <a:r>
              <a:rPr lang="en-US" sz="2400" b="1" dirty="0">
                <a:solidFill>
                  <a:srgbClr val="BA0C2F"/>
                </a:solidFill>
                <a:ea typeface="Calibri" panose="020F0502020204030204" pitchFamily="34" charset="0"/>
                <a:cs typeface="Calibri" panose="020F0502020204030204" pitchFamily="34" charset="0"/>
              </a:rPr>
              <a:t>Methods: Data Sources</a:t>
            </a:r>
          </a:p>
          <a:p>
            <a:pPr marL="285750" indent="-285750">
              <a:buFont typeface="Arial" panose="020B0604020202020204" pitchFamily="34" charset="0"/>
              <a:buChar char="•"/>
            </a:pPr>
            <a:r>
              <a:rPr lang="en-US" sz="2000" dirty="0"/>
              <a:t>Suicide data came from the Cook County Medical Examiner archive, filtered for suicide deaths from 2022–2025 (N = 1,710) (Cook County Medical Examiner, 2026). Population‑level distress was measured using CDC PLACES 2023 estimates (CDC, 2024).</a:t>
            </a:r>
          </a:p>
          <a:p>
            <a:pPr marL="285750" indent="-285750">
              <a:buFont typeface="Arial" panose="020B0604020202020204" pitchFamily="34" charset="0"/>
              <a:buChar char="•"/>
            </a:pPr>
            <a:r>
              <a:rPr lang="en-US" sz="2000" dirty="0"/>
              <a:t>Depression was operationalized using </a:t>
            </a:r>
            <a:r>
              <a:rPr lang="en-US" sz="2000" dirty="0" err="1"/>
              <a:t>MHLTH_CrudePrev</a:t>
            </a:r>
            <a:r>
              <a:rPr lang="en-US" sz="2000" dirty="0"/>
              <a:t>, capturing adults reporting ≥14 days of poor mental health in the past month (CDC, 2024). Neighborhood green space was quantified using NLCD 2021 land‑cover codes (Dewitz, 2023).</a:t>
            </a:r>
          </a:p>
          <a:p>
            <a:pPr marL="285750" indent="-285750">
              <a:buFont typeface="Arial" panose="020B0604020202020204" pitchFamily="34" charset="0"/>
              <a:buChar char="•"/>
            </a:pPr>
            <a:r>
              <a:rPr lang="en-US" sz="2000" dirty="0"/>
              <a:t>SES was measured using the Area Deprivation Index (ADI), a composite of 17 socioeconomic indicators across four domains (Kind &amp; Buckingham, 2018; University of Wisconsin, 2024). Walkability was assessed using the EPA National Walkability Index (EPA, 2021).</a:t>
            </a:r>
            <a:endParaRPr lang="en-US" sz="2000" dirty="0">
              <a:solidFill>
                <a:srgbClr val="707070"/>
              </a:solidFill>
              <a:ea typeface="Calibri" panose="020F0502020204030204" pitchFamily="34" charset="0"/>
              <a:cs typeface="Calibri" panose="020F0502020204030204" pitchFamily="34" charset="0"/>
            </a:endParaRPr>
          </a:p>
          <a:p>
            <a:endParaRPr lang="en-US" sz="600" dirty="0">
              <a:solidFill>
                <a:srgbClr val="707070"/>
              </a:solidFill>
              <a:ea typeface="Calibri" panose="020F0502020204030204" pitchFamily="34" charset="0"/>
              <a:cs typeface="Calibri" panose="020F0502020204030204" pitchFamily="34" charset="0"/>
            </a:endParaRPr>
          </a:p>
          <a:p>
            <a:r>
              <a:rPr lang="en-US" sz="2400" b="1" dirty="0">
                <a:solidFill>
                  <a:srgbClr val="BA0C2F"/>
                </a:solidFill>
              </a:rPr>
              <a:t>Methods: Statistical Analysis</a:t>
            </a:r>
          </a:p>
          <a:p>
            <a:pPr marL="342900" indent="-342900">
              <a:buFont typeface="Arial" panose="020B0604020202020204" pitchFamily="34" charset="0"/>
              <a:buChar char="•"/>
            </a:pPr>
            <a:r>
              <a:rPr lang="en-US" sz="2000" dirty="0"/>
              <a:t>All analyses were conducted at the census‑tract level using aggregated measures of greenspace, walkability, structural disadvantage, and suicide mortality. A Kruskal‑Wallis test assessed non‑parametric environmental differences across age groups (Kruskal &amp; Wallis, 1952).</a:t>
            </a:r>
          </a:p>
          <a:p>
            <a:pPr marL="342900" indent="-342900">
              <a:buFont typeface="Arial" panose="020B0604020202020204" pitchFamily="34" charset="0"/>
              <a:buChar char="•"/>
            </a:pPr>
            <a:r>
              <a:rPr lang="en-US" sz="2000" dirty="0"/>
              <a:t>Spearman’s Rank Correlation tested the baseline aspatial relationship between distress and suicide counts (Kramer, 2023). Bivariate Moran’s I quantified localized spatial co‑location between distress and suicide (</a:t>
            </a:r>
            <a:r>
              <a:rPr lang="en-US" sz="2000" dirty="0" err="1"/>
              <a:t>Anselin</a:t>
            </a:r>
            <a:r>
              <a:rPr lang="en-US" sz="2000" dirty="0"/>
              <a:t>, 1995; </a:t>
            </a:r>
            <a:r>
              <a:rPr lang="en-US" sz="2000" dirty="0" err="1"/>
              <a:t>Bivand</a:t>
            </a:r>
            <a:r>
              <a:rPr lang="en-US" sz="2000" dirty="0"/>
              <a:t> &amp; Wong, 2018).</a:t>
            </a:r>
          </a:p>
          <a:p>
            <a:pPr marL="342900" indent="-342900">
              <a:buFont typeface="Arial" panose="020B0604020202020204" pitchFamily="34" charset="0"/>
              <a:buChar char="•"/>
            </a:pPr>
            <a:r>
              <a:rPr lang="en-US" sz="2000" dirty="0"/>
              <a:t>A spatial error regression modeled environmental predictors of distress while accounting for spatial autocorrelation (</a:t>
            </a:r>
            <a:r>
              <a:rPr lang="en-US" sz="2000" dirty="0" err="1"/>
              <a:t>Anselin</a:t>
            </a:r>
            <a:r>
              <a:rPr lang="en-US" sz="2000" dirty="0"/>
              <a:t>, 2007). A non‑spatial negative binomial model with a population offset provided baseline comparison for suicide counts (Lee et al., 2023).</a:t>
            </a:r>
          </a:p>
          <a:p>
            <a:pPr marL="342900" indent="-342900">
              <a:buFont typeface="Arial" panose="020B0604020202020204" pitchFamily="34" charset="0"/>
              <a:buChar char="•"/>
            </a:pPr>
            <a:r>
              <a:rPr lang="en-US" sz="2000" dirty="0"/>
              <a:t>A point‑pattern kernel density estimate (KDE) validated tract‑level findings using continuous micro‑scale spatial analysis (Kramer, 2023; Lee et al., 2023). Residual checks confirmed that rare‑event clustering and spatial dependence did not bias inference.</a:t>
            </a:r>
          </a:p>
        </p:txBody>
      </p:sp>
      <p:sp>
        <p:nvSpPr>
          <p:cNvPr id="16" name="TextBox 15">
            <a:extLst>
              <a:ext uri="{FF2B5EF4-FFF2-40B4-BE49-F238E27FC236}">
                <a16:creationId xmlns:a16="http://schemas.microsoft.com/office/drawing/2014/main" id="{438A4449-A36D-715C-DD78-B62FEFB56199}"/>
              </a:ext>
            </a:extLst>
          </p:cNvPr>
          <p:cNvSpPr txBox="1"/>
          <p:nvPr/>
        </p:nvSpPr>
        <p:spPr>
          <a:xfrm>
            <a:off x="23545800" y="3273548"/>
            <a:ext cx="8686800" cy="4847041"/>
          </a:xfrm>
          <a:prstGeom prst="rect">
            <a:avLst/>
          </a:prstGeom>
          <a:noFill/>
        </p:spPr>
        <p:txBody>
          <a:bodyPr wrap="square" rtlCol="0">
            <a:noAutofit/>
          </a:bodyPr>
          <a:lstStyle/>
          <a:p>
            <a:r>
              <a:rPr lang="en-US" sz="2400" b="1" dirty="0">
                <a:solidFill>
                  <a:srgbClr val="BA0C2F"/>
                </a:solidFill>
                <a:ea typeface="Calibri" panose="020F0502020204030204" pitchFamily="34" charset="0"/>
                <a:cs typeface="Calibri" panose="020F0502020204030204" pitchFamily="34" charset="0"/>
              </a:rPr>
              <a:t>Results</a:t>
            </a:r>
          </a:p>
          <a:p>
            <a:pPr marL="342900" indent="-342900">
              <a:buFont typeface="Arial" panose="020B0604020202020204" pitchFamily="34" charset="0"/>
              <a:buChar char="•"/>
            </a:pPr>
            <a:r>
              <a:rPr lang="en-US" sz="2000" dirty="0"/>
              <a:t>Kruskal‑Wallis tests showed significant age‑cohort differences in neighborhood exposures (Table 2). Depression and suicide exhibited a significant negative spatial co‑location (I = −0.162, z = −14.07, p &lt; 0.001; Table 3).</a:t>
            </a:r>
          </a:p>
          <a:p>
            <a:pPr marL="342900" indent="-342900">
              <a:buFont typeface="Arial" panose="020B0604020202020204" pitchFamily="34" charset="0"/>
              <a:buChar char="•"/>
            </a:pPr>
            <a:r>
              <a:rPr lang="en-US" sz="2000" dirty="0"/>
              <a:t>In the spatial error model, higher neighborhood deprivation increased depression levels (β = 0.071, SE = 0.004, p &lt; 0.001), while greenspace was a significant negative predictor (β = −0.014, SE = 0.005, p = 0.005).</a:t>
            </a:r>
          </a:p>
          <a:p>
            <a:pPr marL="342900" indent="-342900">
              <a:buFont typeface="Arial" panose="020B0604020202020204" pitchFamily="34" charset="0"/>
              <a:buChar char="•"/>
            </a:pPr>
            <a:r>
              <a:rPr lang="en-US" sz="2000" dirty="0"/>
              <a:t>Deprivation did not significantly predict suicide incidence (IRR = 1.0016, p = 0.202). Instead, walkability strongly increased suicide risk (IRR = 1.0644, 95 % CI [1.0381, 1.0917], p &lt; 0.001), and greenspace slightly increased suicide incidence (IRR = 1.0109, 95 % CI [1.0066, 1.0151], p &lt; 0.001).</a:t>
            </a:r>
          </a:p>
          <a:p>
            <a:pPr marL="342900" indent="-342900">
              <a:buFont typeface="Arial" panose="020B0604020202020204" pitchFamily="34" charset="0"/>
              <a:buChar char="•"/>
            </a:pPr>
            <a:r>
              <a:rPr lang="en-US" sz="2000" dirty="0"/>
              <a:t>Suicide locations were significantly closer to greenspace boundaries than randomized control points (W = 1,353,955, p &lt; 0.001; Table 5).</a:t>
            </a:r>
            <a:endParaRPr lang="en-US" sz="2000" dirty="0">
              <a:solidFill>
                <a:srgbClr val="3F4443"/>
              </a:solidFill>
              <a:ea typeface="Calibri" panose="020F0502020204030204" pitchFamily="34" charset="0"/>
              <a:cs typeface="Calibri" panose="020F0502020204030204" pitchFamily="34" charset="0"/>
            </a:endParaRPr>
          </a:p>
        </p:txBody>
      </p:sp>
      <p:sp>
        <p:nvSpPr>
          <p:cNvPr id="17" name="TextBox 16">
            <a:extLst>
              <a:ext uri="{FF2B5EF4-FFF2-40B4-BE49-F238E27FC236}">
                <a16:creationId xmlns:a16="http://schemas.microsoft.com/office/drawing/2014/main" id="{28C51F9E-5CD4-0DD3-3116-FDC99CE53086}"/>
              </a:ext>
            </a:extLst>
          </p:cNvPr>
          <p:cNvSpPr txBox="1"/>
          <p:nvPr/>
        </p:nvSpPr>
        <p:spPr>
          <a:xfrm>
            <a:off x="23545800" y="8119872"/>
            <a:ext cx="8686800" cy="8782813"/>
          </a:xfrm>
          <a:prstGeom prst="rect">
            <a:avLst/>
          </a:prstGeom>
          <a:noFill/>
        </p:spPr>
        <p:txBody>
          <a:bodyPr wrap="square" rtlCol="0">
            <a:noAutofit/>
          </a:bodyPr>
          <a:lstStyle/>
          <a:p>
            <a:r>
              <a:rPr lang="en-US" sz="2400" b="1" dirty="0">
                <a:solidFill>
                  <a:srgbClr val="BA0C2F"/>
                </a:solidFill>
                <a:ea typeface="Calibri" panose="020F0502020204030204" pitchFamily="34" charset="0"/>
                <a:cs typeface="Calibri" panose="020F0502020204030204" pitchFamily="34" charset="0"/>
              </a:rPr>
              <a:t>Discussion</a:t>
            </a:r>
          </a:p>
          <a:p>
            <a:pPr marL="342900" indent="-342900">
              <a:buFont typeface="Arial" panose="020B0604020202020204" pitchFamily="34" charset="0"/>
              <a:buChar char="•"/>
            </a:pPr>
            <a:r>
              <a:rPr lang="en-US" sz="2000" dirty="0"/>
              <a:t>Multivariate models showed clear mechanical differences between chronic distress and acute mortality (Depression spatial error: λ = 0.740, p &lt; .001; Suicide negative binomial: θ = 8.608, p &lt; .001).</a:t>
            </a:r>
          </a:p>
          <a:p>
            <a:pPr marL="342900" indent="-342900">
              <a:buFont typeface="Arial" panose="020B0604020202020204" pitchFamily="34" charset="0"/>
              <a:buChar char="•"/>
            </a:pPr>
            <a:r>
              <a:rPr lang="en-US" sz="2000" dirty="0"/>
              <a:t>Higher greenspace and walkability in Cook County reflect suburban/exurban structural patterns—older age profiles, lower social cohesion, and greater firearm access—indicating these associations are structural, not causal.</a:t>
            </a:r>
          </a:p>
          <a:p>
            <a:pPr marL="342900" indent="-342900">
              <a:buFont typeface="Arial" panose="020B0604020202020204" pitchFamily="34" charset="0"/>
              <a:buChar char="•"/>
            </a:pPr>
            <a:r>
              <a:rPr lang="en-US" sz="2000" dirty="0"/>
              <a:t>Positive suicide IRRs reflect tract‑level demographic and land‑use distributions rather than direct environmental effects on individual suicide risk.</a:t>
            </a:r>
          </a:p>
          <a:p>
            <a:pPr marL="342900" indent="-342900">
              <a:buFont typeface="Arial" panose="020B0604020202020204" pitchFamily="34" charset="0"/>
              <a:buChar char="•"/>
            </a:pPr>
            <a:r>
              <a:rPr lang="en-US" sz="2000" dirty="0"/>
              <a:t>Proximity analyses show green spaces function as physical risk environments, with the 1 km buffer illustrating how movement patterns during acute crisis reduce distance to accessible locations.</a:t>
            </a:r>
            <a:endParaRPr lang="en-US" sz="2000" dirty="0">
              <a:solidFill>
                <a:srgbClr val="3F4443"/>
              </a:solidFill>
            </a:endParaRPr>
          </a:p>
          <a:p>
            <a:endParaRPr lang="en-US" sz="600" dirty="0">
              <a:solidFill>
                <a:srgbClr val="707070"/>
              </a:solidFill>
              <a:ea typeface="Calibri" panose="020F0502020204030204" pitchFamily="34" charset="0"/>
              <a:cs typeface="Calibri" panose="020F0502020204030204" pitchFamily="34" charset="0"/>
            </a:endParaRPr>
          </a:p>
          <a:p>
            <a:r>
              <a:rPr lang="en-US" sz="2400" b="1" dirty="0">
                <a:solidFill>
                  <a:srgbClr val="BA0C2F"/>
                </a:solidFill>
                <a:ea typeface="Calibri" panose="020F0502020204030204" pitchFamily="34" charset="0"/>
                <a:cs typeface="Calibri" panose="020F0502020204030204" pitchFamily="34" charset="0"/>
              </a:rPr>
              <a:t>Policy Implications</a:t>
            </a:r>
          </a:p>
          <a:p>
            <a:pPr marL="285750" indent="-285750">
              <a:buFont typeface="Arial" panose="020B0604020202020204" pitchFamily="34" charset="0"/>
              <a:buChar char="•"/>
            </a:pPr>
            <a:r>
              <a:rPr lang="en-US" sz="2000" b="1" dirty="0">
                <a:solidFill>
                  <a:srgbClr val="3F4443"/>
                </a:solidFill>
              </a:rPr>
              <a:t>Restorative Planting:</a:t>
            </a:r>
            <a:r>
              <a:rPr lang="en-US" sz="2000" dirty="0"/>
              <a:t> Plant mature canopy trees with cleared understories to provide vegetation while minimizing visual isolation.</a:t>
            </a:r>
          </a:p>
          <a:p>
            <a:pPr marL="285750" indent="-285750">
              <a:buFont typeface="Arial" panose="020B0604020202020204" pitchFamily="34" charset="0"/>
              <a:buChar char="•"/>
            </a:pPr>
            <a:r>
              <a:rPr lang="en-US" sz="2000" b="1" dirty="0">
                <a:solidFill>
                  <a:srgbClr val="3F4443"/>
                </a:solidFill>
              </a:rPr>
              <a:t>Defensible Space:</a:t>
            </a:r>
            <a:r>
              <a:rPr lang="en-US" sz="2000" dirty="0"/>
              <a:t> Improve trail lighting, thin out underbrush, and increase surveillance within the 1 km buffer zone.</a:t>
            </a:r>
          </a:p>
          <a:p>
            <a:pPr marL="285750" indent="-285750">
              <a:buFont typeface="Arial" panose="020B0604020202020204" pitchFamily="34" charset="0"/>
              <a:buChar char="•"/>
            </a:pPr>
            <a:r>
              <a:rPr lang="en-US" sz="2000" b="1" dirty="0">
                <a:solidFill>
                  <a:srgbClr val="3F4443"/>
                </a:solidFill>
              </a:rPr>
              <a:t>Resource Mapping:</a:t>
            </a:r>
            <a:r>
              <a:rPr lang="en-US" sz="2000" dirty="0"/>
              <a:t> Map mobile crisis response teams onto identified high-risk zones for efficient deployment.</a:t>
            </a:r>
          </a:p>
          <a:p>
            <a:pPr marL="285750" indent="-285750">
              <a:buFont typeface="Arial" panose="020B0604020202020204" pitchFamily="34" charset="0"/>
              <a:buChar char="•"/>
            </a:pPr>
            <a:r>
              <a:rPr lang="en-US" sz="2000" b="1" dirty="0">
                <a:solidFill>
                  <a:srgbClr val="3F4443"/>
                </a:solidFill>
              </a:rPr>
              <a:t>Physical Interventions:</a:t>
            </a:r>
            <a:r>
              <a:rPr lang="en-US" sz="2000" dirty="0"/>
              <a:t> Deploy crisis-hotline signage, mobile geofencing, and emergency call boxes at trailheads.</a:t>
            </a:r>
          </a:p>
          <a:p>
            <a:endParaRPr lang="en-US" sz="600" dirty="0">
              <a:solidFill>
                <a:srgbClr val="707070"/>
              </a:solidFill>
              <a:ea typeface="Calibri" panose="020F0502020204030204" pitchFamily="34" charset="0"/>
              <a:cs typeface="Calibri" panose="020F0502020204030204" pitchFamily="34" charset="0"/>
            </a:endParaRPr>
          </a:p>
          <a:p>
            <a:r>
              <a:rPr lang="en-US" sz="2400" b="1" dirty="0">
                <a:solidFill>
                  <a:srgbClr val="BA0C2F"/>
                </a:solidFill>
                <a:ea typeface="Calibri" panose="020F0502020204030204" pitchFamily="34" charset="0"/>
                <a:cs typeface="Calibri" panose="020F0502020204030204" pitchFamily="34" charset="0"/>
              </a:rPr>
              <a:t>Limitations</a:t>
            </a:r>
          </a:p>
          <a:p>
            <a:pPr marL="285750" indent="-285750">
              <a:buFont typeface="Arial" panose="020B0604020202020204" pitchFamily="34" charset="0"/>
              <a:buChar char="•"/>
            </a:pPr>
            <a:r>
              <a:rPr lang="en-US" sz="2000" b="1" dirty="0">
                <a:solidFill>
                  <a:srgbClr val="3F4443"/>
                </a:solidFill>
              </a:rPr>
              <a:t>Ecological Design:</a:t>
            </a:r>
            <a:r>
              <a:rPr lang="en-US" sz="2000" dirty="0"/>
              <a:t> Tract-level associations reflect spatial patterning across neighborhoods and may not represent individual-level relationships (ecological fallacy).</a:t>
            </a:r>
          </a:p>
          <a:p>
            <a:pPr marL="285750" indent="-285750">
              <a:buFont typeface="Arial" panose="020B0604020202020204" pitchFamily="34" charset="0"/>
              <a:buChar char="•"/>
            </a:pPr>
            <a:r>
              <a:rPr lang="en-US" sz="2000" b="1" dirty="0">
                <a:solidFill>
                  <a:srgbClr val="3F4443"/>
                </a:solidFill>
              </a:rPr>
              <a:t>Data Aggregation:</a:t>
            </a:r>
            <a:r>
              <a:rPr lang="en-US" sz="2000" dirty="0"/>
              <a:t> Treating multiple years of data as homogeneous loses temporal context.</a:t>
            </a:r>
          </a:p>
          <a:p>
            <a:pPr marL="285750" indent="-285750">
              <a:buFont typeface="Arial" panose="020B0604020202020204" pitchFamily="34" charset="0"/>
              <a:buChar char="•"/>
            </a:pPr>
            <a:r>
              <a:rPr lang="en-US" sz="2000" b="1" dirty="0">
                <a:solidFill>
                  <a:srgbClr val="3F4443"/>
                </a:solidFill>
              </a:rPr>
              <a:t>Risk vs. Mortality:</a:t>
            </a:r>
            <a:r>
              <a:rPr lang="en-US" sz="2000" dirty="0"/>
              <a:t> Coordinate data is based on location of death rather than location of residence or crisis onset.</a:t>
            </a:r>
          </a:p>
        </p:txBody>
      </p:sp>
      <p:sp>
        <p:nvSpPr>
          <p:cNvPr id="18" name="TextBox 17">
            <a:extLst>
              <a:ext uri="{FF2B5EF4-FFF2-40B4-BE49-F238E27FC236}">
                <a16:creationId xmlns:a16="http://schemas.microsoft.com/office/drawing/2014/main" id="{6AC1BB5D-899E-A25C-5156-C35C2750436A}"/>
              </a:ext>
            </a:extLst>
          </p:cNvPr>
          <p:cNvSpPr txBox="1"/>
          <p:nvPr/>
        </p:nvSpPr>
        <p:spPr>
          <a:xfrm>
            <a:off x="23470326" y="18034725"/>
            <a:ext cx="8686800" cy="3453675"/>
          </a:xfrm>
          <a:prstGeom prst="rect">
            <a:avLst/>
          </a:prstGeom>
          <a:noFill/>
        </p:spPr>
        <p:txBody>
          <a:bodyPr wrap="square" rtlCol="0">
            <a:noAutofit/>
          </a:bodyPr>
          <a:lstStyle/>
          <a:p>
            <a:r>
              <a:rPr lang="en-US" sz="2400" b="1" dirty="0">
                <a:solidFill>
                  <a:srgbClr val="BA0C2F"/>
                </a:solidFill>
                <a:ea typeface="Calibri" panose="020F0502020204030204" pitchFamily="34" charset="0"/>
                <a:cs typeface="Calibri" panose="020F0502020204030204" pitchFamily="34" charset="0"/>
              </a:rPr>
              <a:t>References</a:t>
            </a:r>
          </a:p>
          <a:p>
            <a:r>
              <a:rPr lang="en-US" sz="800" dirty="0" err="1">
                <a:ea typeface="Calibri" panose="020F0502020204030204" pitchFamily="34" charset="0"/>
                <a:cs typeface="Calibri" panose="020F0502020204030204" pitchFamily="34" charset="0"/>
              </a:rPr>
              <a:t>Anselin</a:t>
            </a:r>
            <a:r>
              <a:rPr lang="en-US" sz="800" dirty="0">
                <a:ea typeface="Calibri" panose="020F0502020204030204" pitchFamily="34" charset="0"/>
                <a:cs typeface="Calibri" panose="020F0502020204030204" pitchFamily="34" charset="0"/>
              </a:rPr>
              <a:t>, L. (1995). Local indicators of spatial association—LISA. </a:t>
            </a:r>
            <a:r>
              <a:rPr lang="en-US" sz="800" b="1" i="1" dirty="0">
                <a:ea typeface="Calibri" panose="020F0502020204030204" pitchFamily="34" charset="0"/>
                <a:cs typeface="Calibri" panose="020F0502020204030204" pitchFamily="34" charset="0"/>
              </a:rPr>
              <a:t>Geographical Analysis</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27</a:t>
            </a:r>
            <a:r>
              <a:rPr lang="en-US" sz="800" dirty="0">
                <a:ea typeface="Calibri" panose="020F0502020204030204" pitchFamily="34" charset="0"/>
                <a:cs typeface="Calibri" panose="020F0502020204030204" pitchFamily="34" charset="0"/>
              </a:rPr>
              <a:t>(2), 93–115.</a:t>
            </a:r>
          </a:p>
          <a:p>
            <a:r>
              <a:rPr lang="en-US" sz="800" dirty="0" err="1">
                <a:ea typeface="Calibri" panose="020F0502020204030204" pitchFamily="34" charset="0"/>
                <a:cs typeface="Calibri" panose="020F0502020204030204" pitchFamily="34" charset="0"/>
              </a:rPr>
              <a:t>Anselin</a:t>
            </a:r>
            <a:r>
              <a:rPr lang="en-US" sz="800" dirty="0">
                <a:ea typeface="Calibri" panose="020F0502020204030204" pitchFamily="34" charset="0"/>
                <a:cs typeface="Calibri" panose="020F0502020204030204" pitchFamily="34" charset="0"/>
              </a:rPr>
              <a:t>, L. (2007). </a:t>
            </a:r>
            <a:r>
              <a:rPr lang="en-US" sz="800" b="1" i="1" dirty="0">
                <a:ea typeface="Calibri" panose="020F0502020204030204" pitchFamily="34" charset="0"/>
                <a:cs typeface="Calibri" panose="020F0502020204030204" pitchFamily="34" charset="0"/>
              </a:rPr>
              <a:t>Spatial regression analysis in R: A workbook</a:t>
            </a:r>
            <a:r>
              <a:rPr lang="en-US" sz="800" dirty="0">
                <a:ea typeface="Calibri" panose="020F0502020204030204" pitchFamily="34" charset="0"/>
                <a:cs typeface="Calibri" panose="020F0502020204030204" pitchFamily="34" charset="0"/>
              </a:rPr>
              <a:t>. Center for Spatially Integrated Social Science (CSISS). http://www.csiss.org/</a:t>
            </a:r>
          </a:p>
          <a:p>
            <a:r>
              <a:rPr lang="en-US" sz="800" dirty="0">
                <a:ea typeface="Calibri" panose="020F0502020204030204" pitchFamily="34" charset="0"/>
                <a:cs typeface="Calibri" panose="020F0502020204030204" pitchFamily="34" charset="0"/>
              </a:rPr>
              <a:t>American Psychiatric Association. (2022). </a:t>
            </a:r>
            <a:r>
              <a:rPr lang="en-US" sz="800" b="1" i="1" dirty="0">
                <a:ea typeface="Calibri" panose="020F0502020204030204" pitchFamily="34" charset="0"/>
                <a:cs typeface="Calibri" panose="020F0502020204030204" pitchFamily="34" charset="0"/>
              </a:rPr>
              <a:t>Diagnostic and statistical manual of mental disorders</a:t>
            </a:r>
            <a:r>
              <a:rPr lang="en-US" sz="800" dirty="0">
                <a:ea typeface="Calibri" panose="020F0502020204030204" pitchFamily="34" charset="0"/>
                <a:cs typeface="Calibri" panose="020F0502020204030204" pitchFamily="34" charset="0"/>
              </a:rPr>
              <a:t> (5th ed., text rev.).</a:t>
            </a:r>
          </a:p>
          <a:p>
            <a:r>
              <a:rPr lang="en-US" sz="800" dirty="0" err="1">
                <a:ea typeface="Calibri" panose="020F0502020204030204" pitchFamily="34" charset="0"/>
                <a:cs typeface="Calibri" panose="020F0502020204030204" pitchFamily="34" charset="0"/>
              </a:rPr>
              <a:t>Bivand</a:t>
            </a:r>
            <a:r>
              <a:rPr lang="en-US" sz="800" dirty="0">
                <a:ea typeface="Calibri" panose="020F0502020204030204" pitchFamily="34" charset="0"/>
                <a:cs typeface="Calibri" panose="020F0502020204030204" pitchFamily="34" charset="0"/>
              </a:rPr>
              <a:t>, R. S., &amp; Wong, D. W. (2018). Comparing implementations of global and local indicators of spatial association. </a:t>
            </a:r>
            <a:r>
              <a:rPr lang="en-US" sz="800" b="1" i="1" dirty="0">
                <a:ea typeface="Calibri" panose="020F0502020204030204" pitchFamily="34" charset="0"/>
                <a:cs typeface="Calibri" panose="020F0502020204030204" pitchFamily="34" charset="0"/>
              </a:rPr>
              <a:t>Test</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27</a:t>
            </a:r>
            <a:r>
              <a:rPr lang="en-US" sz="800" dirty="0">
                <a:ea typeface="Calibri" panose="020F0502020204030204" pitchFamily="34" charset="0"/>
                <a:cs typeface="Calibri" panose="020F0502020204030204" pitchFamily="34" charset="0"/>
              </a:rPr>
              <a:t>(3), 716–748.</a:t>
            </a:r>
          </a:p>
          <a:p>
            <a:r>
              <a:rPr lang="en-US" sz="800" dirty="0">
                <a:ea typeface="Calibri" panose="020F0502020204030204" pitchFamily="34" charset="0"/>
                <a:cs typeface="Calibri" panose="020F0502020204030204" pitchFamily="34" charset="0"/>
              </a:rPr>
              <a:t>Centers for Disease Control and Prevention. (2024). </a:t>
            </a:r>
            <a:r>
              <a:rPr lang="en-US" sz="800" b="1" i="1" dirty="0">
                <a:ea typeface="Calibri" panose="020F0502020204030204" pitchFamily="34" charset="0"/>
                <a:cs typeface="Calibri" panose="020F0502020204030204" pitchFamily="34" charset="0"/>
              </a:rPr>
              <a:t>PLACES dataset</a:t>
            </a:r>
            <a:r>
              <a:rPr lang="en-US" sz="800" dirty="0">
                <a:ea typeface="Calibri" panose="020F0502020204030204" pitchFamily="34" charset="0"/>
                <a:cs typeface="Calibri" panose="020F0502020204030204" pitchFamily="34" charset="0"/>
              </a:rPr>
              <a:t>. U.S. Department of Health and Human Services. https://www.cdc.gov/places</a:t>
            </a:r>
          </a:p>
          <a:p>
            <a:r>
              <a:rPr lang="en-US" sz="800" dirty="0">
                <a:ea typeface="Calibri" panose="020F0502020204030204" pitchFamily="34" charset="0"/>
                <a:cs typeface="Calibri" panose="020F0502020204030204" pitchFamily="34" charset="0"/>
              </a:rPr>
              <a:t>Dewitz, J. (2023). </a:t>
            </a:r>
            <a:r>
              <a:rPr lang="en-US" sz="800" b="1" i="1" dirty="0">
                <a:ea typeface="Calibri" panose="020F0502020204030204" pitchFamily="34" charset="0"/>
                <a:cs typeface="Calibri" panose="020F0502020204030204" pitchFamily="34" charset="0"/>
              </a:rPr>
              <a:t>National Land Cover Database (NLCD) 2021 products</a:t>
            </a:r>
            <a:r>
              <a:rPr lang="en-US" sz="800" dirty="0">
                <a:ea typeface="Calibri" panose="020F0502020204030204" pitchFamily="34" charset="0"/>
                <a:cs typeface="Calibri" panose="020F0502020204030204" pitchFamily="34" charset="0"/>
              </a:rPr>
              <a:t>. U.S. Geological Survey. https://doi.org/10.5066/P9JZ7AO3</a:t>
            </a:r>
          </a:p>
          <a:p>
            <a:r>
              <a:rPr lang="en-US" sz="800" dirty="0">
                <a:ea typeface="Calibri" panose="020F0502020204030204" pitchFamily="34" charset="0"/>
                <a:cs typeface="Calibri" panose="020F0502020204030204" pitchFamily="34" charset="0"/>
              </a:rPr>
              <a:t>Homer, C. G., Dewitz, J. A., Yang, L., Jin, S., Danielson, P., Xian, G., &amp; Megown, K. (2015). Completion of the 2011 National Land Cover Database for the coterminous United States—Representing a decade of land cover change information. </a:t>
            </a:r>
            <a:r>
              <a:rPr lang="en-US" sz="800" b="1" i="1" dirty="0">
                <a:ea typeface="Calibri" panose="020F0502020204030204" pitchFamily="34" charset="0"/>
                <a:cs typeface="Calibri" panose="020F0502020204030204" pitchFamily="34" charset="0"/>
              </a:rPr>
              <a:t>Photogrammetric Engineering &amp; Remote Sensing</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81</a:t>
            </a:r>
            <a:r>
              <a:rPr lang="en-US" sz="800" dirty="0">
                <a:ea typeface="Calibri" panose="020F0502020204030204" pitchFamily="34" charset="0"/>
                <a:cs typeface="Calibri" panose="020F0502020204030204" pitchFamily="34" charset="0"/>
              </a:rPr>
              <a:t>(5), 345–354.</a:t>
            </a:r>
          </a:p>
          <a:p>
            <a:r>
              <a:rPr lang="en-US" sz="800" dirty="0">
                <a:ea typeface="Calibri" panose="020F0502020204030204" pitchFamily="34" charset="0"/>
                <a:cs typeface="Calibri" panose="020F0502020204030204" pitchFamily="34" charset="0"/>
              </a:rPr>
              <a:t>Kind, A. J. H., &amp; Buckingham, W. R. (2018). Making neighborhood-disadvantage metrics accessible—The Neighborhood Atlas. </a:t>
            </a:r>
            <a:r>
              <a:rPr lang="en-US" sz="800" b="1" i="1" dirty="0">
                <a:ea typeface="Calibri" panose="020F0502020204030204" pitchFamily="34" charset="0"/>
                <a:cs typeface="Calibri" panose="020F0502020204030204" pitchFamily="34" charset="0"/>
              </a:rPr>
              <a:t>New England Journal of Medicine</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378</a:t>
            </a:r>
            <a:r>
              <a:rPr lang="en-US" sz="800" dirty="0">
                <a:ea typeface="Calibri" panose="020F0502020204030204" pitchFamily="34" charset="0"/>
                <a:cs typeface="Calibri" panose="020F0502020204030204" pitchFamily="34" charset="0"/>
              </a:rPr>
              <a:t>(26), 2456–2458. https://doi.org/10.1056/NEJMp1802313</a:t>
            </a:r>
          </a:p>
          <a:p>
            <a:r>
              <a:rPr lang="en-US" sz="800" dirty="0">
                <a:ea typeface="Calibri" panose="020F0502020204030204" pitchFamily="34" charset="0"/>
                <a:cs typeface="Calibri" panose="020F0502020204030204" pitchFamily="34" charset="0"/>
              </a:rPr>
              <a:t>Kramer, M. (2023). Spatial pattern analysis of neighborhood variability. </a:t>
            </a:r>
            <a:r>
              <a:rPr lang="en-US" sz="800" b="1" i="1" dirty="0">
                <a:ea typeface="Calibri" panose="020F0502020204030204" pitchFamily="34" charset="0"/>
                <a:cs typeface="Calibri" panose="020F0502020204030204" pitchFamily="34" charset="0"/>
              </a:rPr>
              <a:t>Geographical Analysis</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55</a:t>
            </a:r>
            <a:r>
              <a:rPr lang="en-US" sz="800" dirty="0">
                <a:ea typeface="Calibri" panose="020F0502020204030204" pitchFamily="34" charset="0"/>
                <a:cs typeface="Calibri" panose="020F0502020204030204" pitchFamily="34" charset="0"/>
              </a:rPr>
              <a:t>(4), 431–447.</a:t>
            </a:r>
          </a:p>
          <a:p>
            <a:r>
              <a:rPr lang="en-US" sz="800" dirty="0">
                <a:ea typeface="Calibri" panose="020F0502020204030204" pitchFamily="34" charset="0"/>
                <a:cs typeface="Calibri" panose="020F0502020204030204" pitchFamily="34" charset="0"/>
              </a:rPr>
              <a:t>Kruskal, W. H., &amp; Wallis, W. A. (1952). Use of ranks in one-criterion variance analysis. </a:t>
            </a:r>
            <a:r>
              <a:rPr lang="en-US" sz="800" b="1" i="1" dirty="0">
                <a:ea typeface="Calibri" panose="020F0502020204030204" pitchFamily="34" charset="0"/>
                <a:cs typeface="Calibri" panose="020F0502020204030204" pitchFamily="34" charset="0"/>
              </a:rPr>
              <a:t>Journal of the American Statistical Association</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47</a:t>
            </a:r>
            <a:r>
              <a:rPr lang="en-US" sz="800" dirty="0">
                <a:ea typeface="Calibri" panose="020F0502020204030204" pitchFamily="34" charset="0"/>
                <a:cs typeface="Calibri" panose="020F0502020204030204" pitchFamily="34" charset="0"/>
              </a:rPr>
              <a:t>(260), 583–621.</a:t>
            </a:r>
          </a:p>
          <a:p>
            <a:r>
              <a:rPr lang="en-US" sz="800" dirty="0">
                <a:ea typeface="Calibri" panose="020F0502020204030204" pitchFamily="34" charset="0"/>
                <a:cs typeface="Calibri" panose="020F0502020204030204" pitchFamily="34" charset="0"/>
              </a:rPr>
              <a:t>Larson, L. R., Barger, B., Ogletree, S., </a:t>
            </a:r>
            <a:r>
              <a:rPr lang="en-US" sz="800" dirty="0" err="1">
                <a:ea typeface="Calibri" panose="020F0502020204030204" pitchFamily="34" charset="0"/>
                <a:cs typeface="Calibri" panose="020F0502020204030204" pitchFamily="34" charset="0"/>
              </a:rPr>
              <a:t>Torquati</a:t>
            </a:r>
            <a:r>
              <a:rPr lang="en-US" sz="800" dirty="0">
                <a:ea typeface="Calibri" panose="020F0502020204030204" pitchFamily="34" charset="0"/>
                <a:cs typeface="Calibri" panose="020F0502020204030204" pitchFamily="34" charset="0"/>
              </a:rPr>
              <a:t>, J., Rosenberg, S., Gaither, C. J., Bartz, J. M., Gardner, A., Moody, E., &amp; Schutte, A. (2018). Gray space and green space proximity associated with higher anxiety in youth with autism. </a:t>
            </a:r>
            <a:r>
              <a:rPr lang="en-US" sz="800" b="1" i="1" dirty="0">
                <a:ea typeface="Calibri" panose="020F0502020204030204" pitchFamily="34" charset="0"/>
                <a:cs typeface="Calibri" panose="020F0502020204030204" pitchFamily="34" charset="0"/>
              </a:rPr>
              <a:t>Landscape and Urban Planning</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174</a:t>
            </a:r>
            <a:r>
              <a:rPr lang="en-US" sz="800" dirty="0">
                <a:ea typeface="Calibri" panose="020F0502020204030204" pitchFamily="34" charset="0"/>
                <a:cs typeface="Calibri" panose="020F0502020204030204" pitchFamily="34" charset="0"/>
              </a:rPr>
              <a:t>, 18–29. https://doi.org/10.1016/j.healthplace.2018.07.006</a:t>
            </a:r>
          </a:p>
          <a:p>
            <a:r>
              <a:rPr lang="en-US" sz="800" dirty="0">
                <a:ea typeface="Calibri" panose="020F0502020204030204" pitchFamily="34" charset="0"/>
                <a:cs typeface="Calibri" panose="020F0502020204030204" pitchFamily="34" charset="0"/>
              </a:rPr>
              <a:t>Lee, S., Lee, R. J., &amp; Scherr, S. (2023). How tree canopy cover can reduce urban suicide attempts: A geospatial analysis of the moderating role of area deprivation. </a:t>
            </a:r>
            <a:r>
              <a:rPr lang="en-US" sz="800" b="1" i="1" dirty="0">
                <a:ea typeface="Calibri" panose="020F0502020204030204" pitchFamily="34" charset="0"/>
                <a:cs typeface="Calibri" panose="020F0502020204030204" pitchFamily="34" charset="0"/>
              </a:rPr>
              <a:t>Social Science &amp; Medicine</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318</a:t>
            </a:r>
            <a:r>
              <a:rPr lang="en-US" sz="800" dirty="0">
                <a:ea typeface="Calibri" panose="020F0502020204030204" pitchFamily="34" charset="0"/>
                <a:cs typeface="Calibri" panose="020F0502020204030204" pitchFamily="34" charset="0"/>
              </a:rPr>
              <a:t>, 115–128. https://doi.org/10.1016/j.landurbplan.2022.104606</a:t>
            </a:r>
          </a:p>
          <a:p>
            <a:r>
              <a:rPr lang="en-US" sz="800" dirty="0">
                <a:ea typeface="Calibri" panose="020F0502020204030204" pitchFamily="34" charset="0"/>
                <a:cs typeface="Calibri" panose="020F0502020204030204" pitchFamily="34" charset="0"/>
              </a:rPr>
              <a:t>Litman, T. (2026). Urban sanity: Understanding urban mental health impacts and how to create saner, happier cities. </a:t>
            </a:r>
            <a:r>
              <a:rPr lang="en-US" sz="800" b="1" i="1" dirty="0">
                <a:ea typeface="Calibri" panose="020F0502020204030204" pitchFamily="34" charset="0"/>
                <a:cs typeface="Calibri" panose="020F0502020204030204" pitchFamily="34" charset="0"/>
              </a:rPr>
              <a:t>Urban Studies</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63</a:t>
            </a:r>
            <a:r>
              <a:rPr lang="en-US" sz="800" dirty="0">
                <a:ea typeface="Calibri" panose="020F0502020204030204" pitchFamily="34" charset="0"/>
                <a:cs typeface="Calibri" panose="020F0502020204030204" pitchFamily="34" charset="0"/>
              </a:rPr>
              <a:t>(3), 512–527. http://www.vtpi.org/urban-sanity.pdf</a:t>
            </a:r>
          </a:p>
          <a:p>
            <a:r>
              <a:rPr lang="en-US" sz="800" dirty="0">
                <a:ea typeface="Calibri" panose="020F0502020204030204" pitchFamily="34" charset="0"/>
                <a:cs typeface="Calibri" panose="020F0502020204030204" pitchFamily="34" charset="0"/>
              </a:rPr>
              <a:t>Multi-Resolution Land Characteristics (MRLC) Consortium. (n.d.). </a:t>
            </a:r>
            <a:r>
              <a:rPr lang="en-US" sz="800" b="1" i="1" dirty="0">
                <a:ea typeface="Calibri" panose="020F0502020204030204" pitchFamily="34" charset="0"/>
                <a:cs typeface="Calibri" panose="020F0502020204030204" pitchFamily="34" charset="0"/>
              </a:rPr>
              <a:t>NLCD land cover data</a:t>
            </a:r>
            <a:r>
              <a:rPr lang="en-US" sz="800" dirty="0">
                <a:ea typeface="Calibri" panose="020F0502020204030204" pitchFamily="34" charset="0"/>
                <a:cs typeface="Calibri" panose="020F0502020204030204" pitchFamily="34" charset="0"/>
              </a:rPr>
              <a:t>. U.S. Geological Survey. https://www.mrlc.gov/data/legends/national-land-cover-database-class-legend-and-description</a:t>
            </a:r>
          </a:p>
          <a:p>
            <a:r>
              <a:rPr lang="en-US" sz="800" dirty="0">
                <a:ea typeface="Calibri" panose="020F0502020204030204" pitchFamily="34" charset="0"/>
                <a:cs typeface="Calibri" panose="020F0502020204030204" pitchFamily="34" charset="0"/>
              </a:rPr>
              <a:t>Porter, D. (2026). Suicidal behavior disorder: Clinical frameworks and geospatial risks. </a:t>
            </a:r>
            <a:r>
              <a:rPr lang="en-US" sz="800" b="1" i="1" dirty="0">
                <a:ea typeface="Calibri" panose="020F0502020204030204" pitchFamily="34" charset="0"/>
                <a:cs typeface="Calibri" panose="020F0502020204030204" pitchFamily="34" charset="0"/>
              </a:rPr>
              <a:t>Journal of Psychiatric Practice</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32</a:t>
            </a:r>
            <a:r>
              <a:rPr lang="en-US" sz="800" dirty="0">
                <a:ea typeface="Calibri" panose="020F0502020204030204" pitchFamily="34" charset="0"/>
                <a:cs typeface="Calibri" panose="020F0502020204030204" pitchFamily="34" charset="0"/>
              </a:rPr>
              <a:t>(1), 45–56.</a:t>
            </a:r>
          </a:p>
          <a:p>
            <a:r>
              <a:rPr lang="en-US" sz="800" dirty="0">
                <a:ea typeface="Calibri" panose="020F0502020204030204" pitchFamily="34" charset="0"/>
                <a:cs typeface="Calibri" panose="020F0502020204030204" pitchFamily="34" charset="0"/>
              </a:rPr>
              <a:t>University of Colorado Boulder. (2018). The paradox of "suicide in happy places" seems not to exist. </a:t>
            </a:r>
            <a:r>
              <a:rPr lang="en-US" sz="800" b="1" i="1" dirty="0">
                <a:ea typeface="Calibri" panose="020F0502020204030204" pitchFamily="34" charset="0"/>
                <a:cs typeface="Calibri" panose="020F0502020204030204" pitchFamily="34" charset="0"/>
              </a:rPr>
              <a:t>Geospatial Health Reports</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14</a:t>
            </a:r>
            <a:r>
              <a:rPr lang="en-US" sz="800" dirty="0">
                <a:ea typeface="Calibri" panose="020F0502020204030204" pitchFamily="34" charset="0"/>
                <a:cs typeface="Calibri" panose="020F0502020204030204" pitchFamily="34" charset="0"/>
              </a:rPr>
              <a:t>(2), 112–124. https://www.colorado.edu/asmagazine/2018/08/18/paradox-suicide-happy-places-seems-not-exist</a:t>
            </a:r>
          </a:p>
          <a:p>
            <a:r>
              <a:rPr lang="es-ES" sz="800" dirty="0" err="1">
                <a:ea typeface="Calibri" panose="020F0502020204030204" pitchFamily="34" charset="0"/>
                <a:cs typeface="Calibri" panose="020F0502020204030204" pitchFamily="34" charset="0"/>
              </a:rPr>
              <a:t>Vassilaki</a:t>
            </a:r>
            <a:r>
              <a:rPr lang="es-ES" sz="800" dirty="0">
                <a:ea typeface="Calibri" panose="020F0502020204030204" pitchFamily="34" charset="0"/>
                <a:cs typeface="Calibri" panose="020F0502020204030204" pitchFamily="34" charset="0"/>
              </a:rPr>
              <a:t>, M., Petersen, R. C., &amp; Vemuri, P. (2022). </a:t>
            </a:r>
            <a:r>
              <a:rPr lang="en-US" sz="800" dirty="0">
                <a:ea typeface="Calibri" panose="020F0502020204030204" pitchFamily="34" charset="0"/>
                <a:cs typeface="Calibri" panose="020F0502020204030204" pitchFamily="34" charset="0"/>
              </a:rPr>
              <a:t>Area Deprivation Index as a surrogate of resilience in aging and dementia. </a:t>
            </a:r>
            <a:r>
              <a:rPr lang="en-US" sz="800" b="1" i="1" dirty="0">
                <a:ea typeface="Calibri" panose="020F0502020204030204" pitchFamily="34" charset="0"/>
                <a:cs typeface="Calibri" panose="020F0502020204030204" pitchFamily="34" charset="0"/>
              </a:rPr>
              <a:t>Health Affairs</a:t>
            </a:r>
            <a:r>
              <a:rPr lang="en-US" sz="800" dirty="0">
                <a:ea typeface="Calibri" panose="020F0502020204030204" pitchFamily="34" charset="0"/>
                <a:cs typeface="Calibri" panose="020F0502020204030204" pitchFamily="34" charset="0"/>
              </a:rPr>
              <a:t>, </a:t>
            </a:r>
            <a:r>
              <a:rPr lang="en-US" sz="800" b="1" i="1" dirty="0">
                <a:ea typeface="Calibri" panose="020F0502020204030204" pitchFamily="34" charset="0"/>
                <a:cs typeface="Calibri" panose="020F0502020204030204" pitchFamily="34" charset="0"/>
              </a:rPr>
              <a:t>41</a:t>
            </a:r>
            <a:r>
              <a:rPr lang="en-US" sz="800" dirty="0">
                <a:ea typeface="Calibri" panose="020F0502020204030204" pitchFamily="34" charset="0"/>
                <a:cs typeface="Calibri" panose="020F0502020204030204" pitchFamily="34" charset="0"/>
              </a:rPr>
              <a:t>(8), 1124–1135. https://doi.org/10.3389/fpsyg.2022.930415</a:t>
            </a:r>
          </a:p>
          <a:p>
            <a:endParaRPr lang="en-US" sz="800" dirty="0">
              <a:solidFill>
                <a:srgbClr val="707070"/>
              </a:solidFill>
              <a:ea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E2ECA194-1C42-3153-372A-0732446AFD08}"/>
              </a:ext>
            </a:extLst>
          </p:cNvPr>
          <p:cNvSpPr txBox="1"/>
          <p:nvPr/>
        </p:nvSpPr>
        <p:spPr>
          <a:xfrm>
            <a:off x="10094976" y="3355848"/>
            <a:ext cx="12386982" cy="461665"/>
          </a:xfrm>
          <a:prstGeom prst="rect">
            <a:avLst/>
          </a:prstGeom>
          <a:noFill/>
        </p:spPr>
        <p:txBody>
          <a:bodyPr wrap="square" rtlCol="0">
            <a:spAutoFit/>
          </a:bodyPr>
          <a:lstStyle/>
          <a:p>
            <a:pPr algn="ctr"/>
            <a:r>
              <a:rPr lang="en-US" sz="2400" b="1" dirty="0">
                <a:solidFill>
                  <a:srgbClr val="BA0C2F"/>
                </a:solidFill>
                <a:ea typeface="Calibri" panose="020F0502020204030204" pitchFamily="34" charset="0"/>
                <a:cs typeface="Calibri" panose="020F0502020204030204" pitchFamily="34" charset="0"/>
              </a:rPr>
              <a:t>Spatial Data and Statistical Findings</a:t>
            </a:r>
          </a:p>
        </p:txBody>
      </p:sp>
      <p:pic>
        <p:nvPicPr>
          <p:cNvPr id="7" name="Picture 6">
            <a:extLst>
              <a:ext uri="{FF2B5EF4-FFF2-40B4-BE49-F238E27FC236}">
                <a16:creationId xmlns:a16="http://schemas.microsoft.com/office/drawing/2014/main" id="{45BB2F07-9BAC-53E2-B655-6D9AADD9691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170394" y="3959351"/>
            <a:ext cx="5938249" cy="8103164"/>
          </a:xfrm>
          <a:prstGeom prst="rect">
            <a:avLst/>
          </a:prstGeom>
        </p:spPr>
      </p:pic>
      <p:sp>
        <p:nvSpPr>
          <p:cNvPr id="11" name="TextBox 10">
            <a:extLst>
              <a:ext uri="{FF2B5EF4-FFF2-40B4-BE49-F238E27FC236}">
                <a16:creationId xmlns:a16="http://schemas.microsoft.com/office/drawing/2014/main" id="{AC35671D-63F7-45B5-D093-EFE6BB050352}"/>
              </a:ext>
            </a:extLst>
          </p:cNvPr>
          <p:cNvSpPr txBox="1"/>
          <p:nvPr/>
        </p:nvSpPr>
        <p:spPr>
          <a:xfrm>
            <a:off x="10020630" y="12062515"/>
            <a:ext cx="6100572" cy="707886"/>
          </a:xfrm>
          <a:prstGeom prst="rect">
            <a:avLst/>
          </a:prstGeom>
          <a:noFill/>
        </p:spPr>
        <p:txBody>
          <a:bodyPr wrap="square" rtlCol="0">
            <a:spAutoFit/>
          </a:bodyPr>
          <a:lstStyle/>
          <a:p>
            <a:r>
              <a:rPr lang="en-US" sz="1200" b="1" dirty="0"/>
              <a:t>Figure 1.</a:t>
            </a:r>
            <a:r>
              <a:rPr lang="en-US" sz="1200" dirty="0"/>
              <a:t> </a:t>
            </a:r>
            <a:r>
              <a:rPr lang="en-US" sz="1200" i="1" dirty="0"/>
              <a:t>Spatial Distribution of Suicide Death Concentration and Tract-Level Greenspace Percentage in Cook County, Illinois.</a:t>
            </a:r>
            <a:r>
              <a:rPr lang="en-US" sz="1200" dirty="0"/>
              <a:t> Red density contours represent kernel density estimates of suicide mortality clusters relative to background canopy coverage (green).</a:t>
            </a:r>
            <a:r>
              <a:rPr lang="en-US" sz="1600" dirty="0"/>
              <a:t> </a:t>
            </a:r>
            <a:endParaRPr lang="en-US" sz="1600" dirty="0">
              <a:solidFill>
                <a:srgbClr val="707070"/>
              </a:solidFill>
              <a:ea typeface="Calibri" panose="020F0502020204030204" pitchFamily="34" charset="0"/>
              <a:cs typeface="Calibri" panose="020F0502020204030204" pitchFamily="34" charset="0"/>
            </a:endParaRPr>
          </a:p>
        </p:txBody>
      </p:sp>
      <p:graphicFrame>
        <p:nvGraphicFramePr>
          <p:cNvPr id="21" name="Table 20">
            <a:extLst>
              <a:ext uri="{FF2B5EF4-FFF2-40B4-BE49-F238E27FC236}">
                <a16:creationId xmlns:a16="http://schemas.microsoft.com/office/drawing/2014/main" id="{4185A4C0-8B67-929D-650D-F8E9BD084E1B}"/>
              </a:ext>
            </a:extLst>
          </p:cNvPr>
          <p:cNvGraphicFramePr>
            <a:graphicFrameLocks noGrp="1"/>
          </p:cNvGraphicFramePr>
          <p:nvPr>
            <p:extLst>
              <p:ext uri="{D42A27DB-BD31-4B8C-83A1-F6EECF244321}">
                <p14:modId xmlns:p14="http://schemas.microsoft.com/office/powerpoint/2010/main" val="22841187"/>
              </p:ext>
            </p:extLst>
          </p:nvPr>
        </p:nvGraphicFramePr>
        <p:xfrm>
          <a:off x="16841626" y="4529880"/>
          <a:ext cx="6026226" cy="3409950"/>
        </p:xfrm>
        <a:graphic>
          <a:graphicData uri="http://schemas.openxmlformats.org/drawingml/2006/table">
            <a:tbl>
              <a:tblPr>
                <a:tableStyleId>{5C22544A-7EE6-4342-B048-85BDC9FD1C3A}</a:tableStyleId>
              </a:tblPr>
              <a:tblGrid>
                <a:gridCol w="2008742">
                  <a:extLst>
                    <a:ext uri="{9D8B030D-6E8A-4147-A177-3AD203B41FA5}">
                      <a16:colId xmlns:a16="http://schemas.microsoft.com/office/drawing/2014/main" val="1719096955"/>
                    </a:ext>
                  </a:extLst>
                </a:gridCol>
                <a:gridCol w="2008742">
                  <a:extLst>
                    <a:ext uri="{9D8B030D-6E8A-4147-A177-3AD203B41FA5}">
                      <a16:colId xmlns:a16="http://schemas.microsoft.com/office/drawing/2014/main" val="4219662414"/>
                    </a:ext>
                  </a:extLst>
                </a:gridCol>
                <a:gridCol w="2008742">
                  <a:extLst>
                    <a:ext uri="{9D8B030D-6E8A-4147-A177-3AD203B41FA5}">
                      <a16:colId xmlns:a16="http://schemas.microsoft.com/office/drawing/2014/main" val="1229477347"/>
                    </a:ext>
                  </a:extLst>
                </a:gridCol>
              </a:tblGrid>
              <a:tr h="329723">
                <a:tc>
                  <a:txBody>
                    <a:bodyPr/>
                    <a:lstStyle/>
                    <a:p>
                      <a:pPr algn="ctr" fontAlgn="ctr">
                        <a:buNone/>
                      </a:pPr>
                      <a:r>
                        <a:rPr lang="en-US" sz="1200" b="1" u="none" strike="noStrike" dirty="0">
                          <a:effectLst/>
                        </a:rPr>
                        <a:t>Demographics</a:t>
                      </a:r>
                      <a:endParaRPr lang="en-US" sz="1200" b="1"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ctr" fontAlgn="ctr">
                        <a:buNone/>
                      </a:pPr>
                      <a:r>
                        <a:rPr lang="en-US" sz="1200" b="1" u="none" strike="noStrike" dirty="0">
                          <a:effectLst/>
                        </a:rPr>
                        <a:t>Suicide Deaths (N = 1,710)</a:t>
                      </a:r>
                      <a:endParaRPr lang="en-US" sz="1200" b="1"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ctr" fontAlgn="ctr">
                        <a:buNone/>
                      </a:pPr>
                      <a:r>
                        <a:rPr lang="en-US" sz="1200" b="1" u="none" strike="noStrike" dirty="0">
                          <a:effectLst/>
                        </a:rPr>
                        <a:t>Cook County Population (N = 5,169,517)</a:t>
                      </a:r>
                      <a:endParaRPr lang="en-US" sz="1200" b="1"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505665119"/>
                  </a:ext>
                </a:extLst>
              </a:tr>
              <a:tr h="112197">
                <a:tc>
                  <a:txBody>
                    <a:bodyPr/>
                    <a:lstStyle/>
                    <a:p>
                      <a:pPr algn="l" fontAlgn="ctr">
                        <a:buNone/>
                      </a:pPr>
                      <a:r>
                        <a:rPr lang="en-US" sz="1000" u="none" strike="noStrike" dirty="0">
                          <a:effectLst/>
                        </a:rPr>
                        <a:t>Mean Age (SD)</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46.81 (18.17)</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N/A</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2422117310"/>
                  </a:ext>
                </a:extLst>
              </a:tr>
              <a:tr h="112197">
                <a:tc>
                  <a:txBody>
                    <a:bodyPr/>
                    <a:lstStyle/>
                    <a:p>
                      <a:pPr algn="l" fontAlgn="ctr">
                        <a:buNone/>
                      </a:pPr>
                      <a:r>
                        <a:rPr lang="en-US" sz="1000" u="none" strike="noStrike" dirty="0">
                          <a:effectLst/>
                        </a:rPr>
                        <a:t>Median Age [IQR]</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45.50 [31.00, 60.00]</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37.00 [33.00, 62.00]</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3845455757"/>
                  </a:ext>
                </a:extLst>
              </a:tr>
              <a:tr h="112197">
                <a:tc>
                  <a:txBody>
                    <a:bodyPr/>
                    <a:lstStyle/>
                    <a:p>
                      <a:pPr algn="l" fontAlgn="ctr">
                        <a:buNone/>
                      </a:pPr>
                      <a:r>
                        <a:rPr lang="en-US" sz="1000" u="none" strike="noStrike" dirty="0">
                          <a:effectLst/>
                        </a:rPr>
                        <a:t>18–24 Age Group,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193 (11.29%)</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455,959 (8.82%)</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1453496611"/>
                  </a:ext>
                </a:extLst>
              </a:tr>
              <a:tr h="112197">
                <a:tc>
                  <a:txBody>
                    <a:bodyPr/>
                    <a:lstStyle/>
                    <a:p>
                      <a:pPr algn="l" fontAlgn="ctr">
                        <a:buNone/>
                      </a:pPr>
                      <a:r>
                        <a:rPr lang="en-US" sz="1000" u="none" strike="noStrike" dirty="0">
                          <a:effectLst/>
                        </a:rPr>
                        <a:t>25–45 Age Group,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662 (38.71%)</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1,544,552 (29.88%)</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1437894763"/>
                  </a:ext>
                </a:extLst>
              </a:tr>
              <a:tr h="112197">
                <a:tc>
                  <a:txBody>
                    <a:bodyPr/>
                    <a:lstStyle/>
                    <a:p>
                      <a:pPr algn="l" fontAlgn="ctr">
                        <a:buNone/>
                      </a:pPr>
                      <a:r>
                        <a:rPr lang="en-US" sz="1000" u="none" strike="noStrike" dirty="0">
                          <a:effectLst/>
                        </a:rPr>
                        <a:t>45–65 Age Group,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557 (32.57%)</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1,282,693 (24.81%)</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4096684252"/>
                  </a:ext>
                </a:extLst>
              </a:tr>
              <a:tr h="112197">
                <a:tc>
                  <a:txBody>
                    <a:bodyPr/>
                    <a:lstStyle/>
                    <a:p>
                      <a:pPr algn="l" fontAlgn="ctr">
                        <a:buNone/>
                      </a:pPr>
                      <a:r>
                        <a:rPr lang="en-US" sz="1000" u="none" strike="noStrike" dirty="0">
                          <a:effectLst/>
                        </a:rPr>
                        <a:t>65+ Age Group,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298 (17.43%)</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757,688 (14.66%)</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977818113"/>
                  </a:ext>
                </a:extLst>
              </a:tr>
              <a:tr h="112197">
                <a:tc>
                  <a:txBody>
                    <a:bodyPr/>
                    <a:lstStyle/>
                    <a:p>
                      <a:pPr algn="l" fontAlgn="ctr">
                        <a:buNone/>
                      </a:pPr>
                      <a:r>
                        <a:rPr lang="en-US" sz="1000" u="none" strike="noStrike" dirty="0">
                          <a:effectLst/>
                        </a:rPr>
                        <a:t>Female,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374 (21.87%)</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2,659,831 (51.45%)</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2746957615"/>
                  </a:ext>
                </a:extLst>
              </a:tr>
              <a:tr h="112197">
                <a:tc>
                  <a:txBody>
                    <a:bodyPr/>
                    <a:lstStyle/>
                    <a:p>
                      <a:pPr algn="l" fontAlgn="ctr">
                        <a:buNone/>
                      </a:pPr>
                      <a:r>
                        <a:rPr lang="en-US" sz="1000" u="none" strike="noStrike" dirty="0">
                          <a:effectLst/>
                        </a:rPr>
                        <a:t>Male,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1,334 (78.01%)</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2,509,686 (48.55%)</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662515836"/>
                  </a:ext>
                </a:extLst>
              </a:tr>
              <a:tr h="112197">
                <a:tc>
                  <a:txBody>
                    <a:bodyPr/>
                    <a:lstStyle/>
                    <a:p>
                      <a:pPr algn="l" fontAlgn="ctr">
                        <a:buNone/>
                      </a:pPr>
                      <a:r>
                        <a:rPr lang="en-US" sz="1000" u="none" strike="noStrike" dirty="0">
                          <a:effectLst/>
                        </a:rPr>
                        <a:t>White,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1,290 (75.44%)</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2,168,964 (41.96%)</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2423785536"/>
                  </a:ext>
                </a:extLst>
              </a:tr>
              <a:tr h="112197">
                <a:tc>
                  <a:txBody>
                    <a:bodyPr/>
                    <a:lstStyle/>
                    <a:p>
                      <a:pPr algn="l" fontAlgn="ctr">
                        <a:buNone/>
                      </a:pPr>
                      <a:r>
                        <a:rPr lang="en-US" sz="1000" u="none" strike="noStrike" dirty="0">
                          <a:effectLst/>
                        </a:rPr>
                        <a:t>Black,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321 (18.77%)</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1,184,373 (22.91%)</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894688615"/>
                  </a:ext>
                </a:extLst>
              </a:tr>
              <a:tr h="112197">
                <a:tc>
                  <a:txBody>
                    <a:bodyPr/>
                    <a:lstStyle/>
                    <a:p>
                      <a:pPr algn="l" fontAlgn="ctr">
                        <a:buNone/>
                      </a:pPr>
                      <a:r>
                        <a:rPr lang="en-US" sz="1000" u="none" strike="noStrike" dirty="0">
                          <a:effectLst/>
                        </a:rPr>
                        <a:t>Asian,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78 (4.56%)</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382,075 (7.39%)</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2161140639"/>
                  </a:ext>
                </a:extLst>
              </a:tr>
              <a:tr h="112197">
                <a:tc>
                  <a:txBody>
                    <a:bodyPr/>
                    <a:lstStyle/>
                    <a:p>
                      <a:pPr algn="l" fontAlgn="ctr">
                        <a:buNone/>
                      </a:pPr>
                      <a:r>
                        <a:rPr lang="en-US" sz="1000" u="none" strike="noStrike" dirty="0">
                          <a:effectLst/>
                        </a:rPr>
                        <a:t>Am. Indian / Native,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2 (0.12%)</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4,646 (0.09%)</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1498711436"/>
                  </a:ext>
                </a:extLst>
              </a:tr>
              <a:tr h="112197">
                <a:tc>
                  <a:txBody>
                    <a:bodyPr/>
                    <a:lstStyle/>
                    <a:p>
                      <a:pPr algn="l" fontAlgn="ctr">
                        <a:buNone/>
                      </a:pPr>
                      <a:r>
                        <a:rPr lang="en-US" sz="1000" u="none" strike="noStrike" dirty="0">
                          <a:effectLst/>
                        </a:rPr>
                        <a:t>Other / Multi-racial,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19 (1.11%)</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121,027 (2.34%)</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2662138259"/>
                  </a:ext>
                </a:extLst>
              </a:tr>
              <a:tr h="112197">
                <a:tc>
                  <a:txBody>
                    <a:bodyPr/>
                    <a:lstStyle/>
                    <a:p>
                      <a:pPr algn="l" fontAlgn="ctr">
                        <a:buNone/>
                      </a:pPr>
                      <a:r>
                        <a:rPr lang="en-US" sz="1000" u="none" strike="noStrike" dirty="0">
                          <a:effectLst/>
                        </a:rPr>
                        <a:t>Latine / Hispanic,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281 (16.43%)</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1,308,432 (25.31%)</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2375410934"/>
                  </a:ext>
                </a:extLst>
              </a:tr>
              <a:tr h="124048">
                <a:tc>
                  <a:txBody>
                    <a:bodyPr/>
                    <a:lstStyle/>
                    <a:p>
                      <a:pPr algn="l" fontAlgn="ctr">
                        <a:buNone/>
                      </a:pPr>
                      <a:r>
                        <a:rPr lang="en-US" sz="1000" u="none" strike="noStrike" dirty="0">
                          <a:effectLst/>
                        </a:rPr>
                        <a:t>Non-Latine / Non-Hispanic, n (%)</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1429 (83.57%)</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3,861,085 (74.69%)</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1290470640"/>
                  </a:ext>
                </a:extLst>
              </a:tr>
              <a:tr h="222105">
                <a:tc>
                  <a:txBody>
                    <a:bodyPr/>
                    <a:lstStyle/>
                    <a:p>
                      <a:pPr algn="l" fontAlgn="ctr">
                        <a:buNone/>
                      </a:pPr>
                      <a:r>
                        <a:rPr lang="en-US" sz="1000" u="none" strike="noStrike" dirty="0">
                          <a:effectLst/>
                        </a:rPr>
                        <a:t>Area Deprivation Index (ADI; Mean (SD))</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47.02 (21.72)</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48.00 (22.96)</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3914588436"/>
                  </a:ext>
                </a:extLst>
              </a:tr>
              <a:tr h="112197">
                <a:tc>
                  <a:txBody>
                    <a:bodyPr/>
                    <a:lstStyle/>
                    <a:p>
                      <a:pPr algn="l" fontAlgn="ctr">
                        <a:buNone/>
                      </a:pPr>
                      <a:r>
                        <a:rPr lang="en-US" sz="1000" u="none" strike="noStrike" dirty="0">
                          <a:effectLst/>
                        </a:rPr>
                        <a:t>Walkability Index (Mean (SD))</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13.91 (2.38)</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13.85 (2.37)</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2820764911"/>
                  </a:ext>
                </a:extLst>
              </a:tr>
              <a:tr h="124048">
                <a:tc>
                  <a:txBody>
                    <a:bodyPr/>
                    <a:lstStyle/>
                    <a:p>
                      <a:pPr algn="l" fontAlgn="ctr">
                        <a:buNone/>
                      </a:pPr>
                      <a:r>
                        <a:rPr lang="en-US" sz="1000" u="none" strike="noStrike" dirty="0">
                          <a:effectLst/>
                        </a:rPr>
                        <a:t>Greenspace % (NLCD; Mean (SD))</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8.84% (14.22%)</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7.14% (12.62%)</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3110020757"/>
                  </a:ext>
                </a:extLst>
              </a:tr>
            </a:tbl>
          </a:graphicData>
        </a:graphic>
      </p:graphicFrame>
      <p:graphicFrame>
        <p:nvGraphicFramePr>
          <p:cNvPr id="22" name="Table 21">
            <a:extLst>
              <a:ext uri="{FF2B5EF4-FFF2-40B4-BE49-F238E27FC236}">
                <a16:creationId xmlns:a16="http://schemas.microsoft.com/office/drawing/2014/main" id="{2B08CB27-6963-C2E7-C59A-27D389F705B6}"/>
              </a:ext>
            </a:extLst>
          </p:cNvPr>
          <p:cNvGraphicFramePr>
            <a:graphicFrameLocks noGrp="1"/>
          </p:cNvGraphicFramePr>
          <p:nvPr>
            <p:extLst>
              <p:ext uri="{D42A27DB-BD31-4B8C-83A1-F6EECF244321}">
                <p14:modId xmlns:p14="http://schemas.microsoft.com/office/powerpoint/2010/main" val="1476259546"/>
              </p:ext>
            </p:extLst>
          </p:nvPr>
        </p:nvGraphicFramePr>
        <p:xfrm>
          <a:off x="16841357" y="9284335"/>
          <a:ext cx="6026223" cy="3139440"/>
        </p:xfrm>
        <a:graphic>
          <a:graphicData uri="http://schemas.openxmlformats.org/drawingml/2006/table">
            <a:tbl>
              <a:tblPr>
                <a:tableStyleId>{5C22544A-7EE6-4342-B048-85BDC9FD1C3A}</a:tableStyleId>
              </a:tblPr>
              <a:tblGrid>
                <a:gridCol w="860889">
                  <a:extLst>
                    <a:ext uri="{9D8B030D-6E8A-4147-A177-3AD203B41FA5}">
                      <a16:colId xmlns:a16="http://schemas.microsoft.com/office/drawing/2014/main" val="1539456927"/>
                    </a:ext>
                  </a:extLst>
                </a:gridCol>
                <a:gridCol w="860889">
                  <a:extLst>
                    <a:ext uri="{9D8B030D-6E8A-4147-A177-3AD203B41FA5}">
                      <a16:colId xmlns:a16="http://schemas.microsoft.com/office/drawing/2014/main" val="2832687808"/>
                    </a:ext>
                  </a:extLst>
                </a:gridCol>
                <a:gridCol w="860889">
                  <a:extLst>
                    <a:ext uri="{9D8B030D-6E8A-4147-A177-3AD203B41FA5}">
                      <a16:colId xmlns:a16="http://schemas.microsoft.com/office/drawing/2014/main" val="3463252671"/>
                    </a:ext>
                  </a:extLst>
                </a:gridCol>
                <a:gridCol w="860889">
                  <a:extLst>
                    <a:ext uri="{9D8B030D-6E8A-4147-A177-3AD203B41FA5}">
                      <a16:colId xmlns:a16="http://schemas.microsoft.com/office/drawing/2014/main" val="540343116"/>
                    </a:ext>
                  </a:extLst>
                </a:gridCol>
                <a:gridCol w="860889">
                  <a:extLst>
                    <a:ext uri="{9D8B030D-6E8A-4147-A177-3AD203B41FA5}">
                      <a16:colId xmlns:a16="http://schemas.microsoft.com/office/drawing/2014/main" val="1259292760"/>
                    </a:ext>
                  </a:extLst>
                </a:gridCol>
                <a:gridCol w="860889">
                  <a:extLst>
                    <a:ext uri="{9D8B030D-6E8A-4147-A177-3AD203B41FA5}">
                      <a16:colId xmlns:a16="http://schemas.microsoft.com/office/drawing/2014/main" val="1888143146"/>
                    </a:ext>
                  </a:extLst>
                </a:gridCol>
                <a:gridCol w="860889">
                  <a:extLst>
                    <a:ext uri="{9D8B030D-6E8A-4147-A177-3AD203B41FA5}">
                      <a16:colId xmlns:a16="http://schemas.microsoft.com/office/drawing/2014/main" val="3458211666"/>
                    </a:ext>
                  </a:extLst>
                </a:gridCol>
              </a:tblGrid>
              <a:tr h="278373">
                <a:tc>
                  <a:txBody>
                    <a:bodyPr/>
                    <a:lstStyle/>
                    <a:p>
                      <a:pPr algn="ctr" fontAlgn="ctr">
                        <a:buNone/>
                      </a:pPr>
                      <a:r>
                        <a:rPr lang="en-US" sz="1200" b="1" u="none" strike="noStrike" dirty="0">
                          <a:effectLst/>
                        </a:rPr>
                        <a:t>Category / Environmental Metric</a:t>
                      </a:r>
                      <a:endParaRPr lang="en-US" sz="1200" b="1" i="0" u="none" strike="noStrike" dirty="0">
                        <a:solidFill>
                          <a:srgbClr val="000000"/>
                        </a:solidFill>
                        <a:effectLst/>
                        <a:latin typeface="Aptos Narrow" panose="020B0004020202020204" pitchFamily="34" charset="0"/>
                      </a:endParaRPr>
                    </a:p>
                  </a:txBody>
                  <a:tcPr marL="45720" marR="45720" anchor="ctr"/>
                </a:tc>
                <a:tc>
                  <a:txBody>
                    <a:bodyPr/>
                    <a:lstStyle/>
                    <a:p>
                      <a:pPr algn="ctr" fontAlgn="ctr">
                        <a:buNone/>
                      </a:pPr>
                      <a:r>
                        <a:rPr lang="en-US" sz="1200" b="1" u="none" strike="noStrike" dirty="0">
                          <a:effectLst/>
                        </a:rPr>
                        <a:t>18–24</a:t>
                      </a:r>
                      <a:endParaRPr lang="en-US" sz="1200" b="1" i="0" u="none" strike="noStrike" dirty="0">
                        <a:solidFill>
                          <a:srgbClr val="000000"/>
                        </a:solidFill>
                        <a:effectLst/>
                        <a:latin typeface="Aptos Narrow" panose="020B0004020202020204" pitchFamily="34" charset="0"/>
                      </a:endParaRPr>
                    </a:p>
                  </a:txBody>
                  <a:tcPr marL="45720" marR="45720" anchor="ctr"/>
                </a:tc>
                <a:tc>
                  <a:txBody>
                    <a:bodyPr/>
                    <a:lstStyle/>
                    <a:p>
                      <a:pPr algn="ctr" fontAlgn="ctr">
                        <a:buNone/>
                      </a:pPr>
                      <a:r>
                        <a:rPr lang="en-US" sz="1200" b="1" u="none" strike="noStrike" dirty="0">
                          <a:effectLst/>
                        </a:rPr>
                        <a:t>25–45</a:t>
                      </a:r>
                      <a:endParaRPr lang="en-US" sz="1200" b="1" i="0" u="none" strike="noStrike" dirty="0">
                        <a:solidFill>
                          <a:srgbClr val="000000"/>
                        </a:solidFill>
                        <a:effectLst/>
                        <a:latin typeface="Aptos Narrow" panose="020B0004020202020204" pitchFamily="34" charset="0"/>
                      </a:endParaRPr>
                    </a:p>
                  </a:txBody>
                  <a:tcPr marL="45720" marR="45720" anchor="ctr"/>
                </a:tc>
                <a:tc>
                  <a:txBody>
                    <a:bodyPr/>
                    <a:lstStyle/>
                    <a:p>
                      <a:pPr algn="ctr" fontAlgn="ctr">
                        <a:buNone/>
                      </a:pPr>
                      <a:r>
                        <a:rPr lang="en-US" sz="1200" b="1" u="none" strike="noStrike" dirty="0">
                          <a:effectLst/>
                        </a:rPr>
                        <a:t>45–65</a:t>
                      </a:r>
                      <a:endParaRPr lang="en-US" sz="1200" b="1" i="0" u="none" strike="noStrike" dirty="0">
                        <a:solidFill>
                          <a:srgbClr val="000000"/>
                        </a:solidFill>
                        <a:effectLst/>
                        <a:latin typeface="Aptos Narrow" panose="020B0004020202020204" pitchFamily="34" charset="0"/>
                      </a:endParaRPr>
                    </a:p>
                  </a:txBody>
                  <a:tcPr marL="45720" marR="45720" anchor="ctr"/>
                </a:tc>
                <a:tc>
                  <a:txBody>
                    <a:bodyPr/>
                    <a:lstStyle/>
                    <a:p>
                      <a:pPr algn="ctr" fontAlgn="ctr">
                        <a:buNone/>
                      </a:pPr>
                      <a:r>
                        <a:rPr lang="en-US" sz="1200" b="1" u="none" strike="noStrike" dirty="0">
                          <a:effectLst/>
                        </a:rPr>
                        <a:t>65+</a:t>
                      </a:r>
                      <a:endParaRPr lang="en-US" sz="1200" b="1" i="0" u="none" strike="noStrike" dirty="0">
                        <a:solidFill>
                          <a:srgbClr val="000000"/>
                        </a:solidFill>
                        <a:effectLst/>
                        <a:latin typeface="Aptos Narrow" panose="020B0004020202020204" pitchFamily="34" charset="0"/>
                      </a:endParaRPr>
                    </a:p>
                  </a:txBody>
                  <a:tcPr marL="45720" marR="45720" anchor="ctr"/>
                </a:tc>
                <a:tc>
                  <a:txBody>
                    <a:bodyPr/>
                    <a:lstStyle/>
                    <a:p>
                      <a:pPr algn="ctr" fontAlgn="ctr">
                        <a:buNone/>
                      </a:pPr>
                      <a:r>
                        <a:rPr lang="en-US" sz="1200" b="1" u="none" strike="noStrike" dirty="0">
                          <a:effectLst/>
                        </a:rPr>
                        <a:t>Test Statistic &amp; Effect Size</a:t>
                      </a:r>
                      <a:endParaRPr lang="en-US" sz="1200" b="1" i="0" u="none" strike="noStrike" dirty="0">
                        <a:solidFill>
                          <a:srgbClr val="000000"/>
                        </a:solidFill>
                        <a:effectLst/>
                        <a:latin typeface="Aptos Narrow" panose="020B0004020202020204" pitchFamily="34" charset="0"/>
                      </a:endParaRPr>
                    </a:p>
                  </a:txBody>
                  <a:tcPr marL="45720" marR="45720" anchor="ctr"/>
                </a:tc>
                <a:tc>
                  <a:txBody>
                    <a:bodyPr/>
                    <a:lstStyle/>
                    <a:p>
                      <a:pPr algn="ctr" fontAlgn="ctr">
                        <a:buNone/>
                      </a:pPr>
                      <a:r>
                        <a:rPr lang="en-US" sz="1200" b="1" u="none" strike="noStrike" dirty="0">
                          <a:effectLst/>
                        </a:rPr>
                        <a:t>p-value</a:t>
                      </a:r>
                      <a:endParaRPr lang="en-US" sz="1200" b="1"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339965111"/>
                  </a:ext>
                </a:extLst>
              </a:tr>
              <a:tr h="218722">
                <a:tc>
                  <a:txBody>
                    <a:bodyPr/>
                    <a:lstStyle/>
                    <a:p>
                      <a:pPr algn="l" fontAlgn="ctr">
                        <a:buNone/>
                      </a:pPr>
                      <a:r>
                        <a:rPr lang="en-US" sz="1000" u="none" strike="noStrike" dirty="0">
                          <a:effectLst/>
                        </a:rPr>
                        <a:t>Suicide Deaths (N = 1,710), n (%)</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193 (11.29%)</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662 (38.71%)</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557 (32.57%)</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298 (17.43%)</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χ² = 335.72 (</a:t>
                      </a:r>
                      <a:r>
                        <a:rPr lang="en-US" sz="1000" u="none" strike="noStrike" dirty="0" err="1">
                          <a:effectLst/>
                        </a:rPr>
                        <a:t>df</a:t>
                      </a:r>
                      <a:r>
                        <a:rPr lang="en-US" sz="1000" u="none" strike="noStrike" dirty="0">
                          <a:effectLst/>
                        </a:rPr>
                        <a:t> = 3)</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&lt; .001</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288197834"/>
                  </a:ext>
                </a:extLst>
              </a:tr>
              <a:tr h="218722">
                <a:tc>
                  <a:txBody>
                    <a:bodyPr/>
                    <a:lstStyle/>
                    <a:p>
                      <a:pPr algn="l" fontAlgn="ctr">
                        <a:buNone/>
                      </a:pPr>
                      <a:r>
                        <a:rPr lang="en-US" sz="1000" u="none" strike="noStrike">
                          <a:effectLst/>
                        </a:rPr>
                        <a:t>Neighborhood ADI (Median [IQR])</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54.75 [33.88, 71.75]</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47.75 [30.10, 62.50]</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46.00 [30.64, 59.69]</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44.25 [29.17, 56.94]</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H = 20.24, ε² = 0.0124</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&lt; .001</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44045507"/>
                  </a:ext>
                </a:extLst>
              </a:tr>
              <a:tr h="218722">
                <a:tc>
                  <a:txBody>
                    <a:bodyPr/>
                    <a:lstStyle/>
                    <a:p>
                      <a:pPr algn="l" fontAlgn="ctr">
                        <a:buNone/>
                      </a:pPr>
                      <a:r>
                        <a:rPr lang="en-US" sz="1000" u="none" strike="noStrike">
                          <a:effectLst/>
                        </a:rPr>
                        <a:t>Neighborhood Walkability (Median [IQR])</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14.32 [13.05, 15.48]</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14.33 [12.98, 15.50]</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14.22 [12.67, 15.25]</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14.21 [12.46, 15.42]</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H = 6.11, ε² = 0.0038</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0.106</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186420126"/>
                  </a:ext>
                </a:extLst>
              </a:tr>
              <a:tr h="218722">
                <a:tc>
                  <a:txBody>
                    <a:bodyPr/>
                    <a:lstStyle/>
                    <a:p>
                      <a:pPr algn="l" fontAlgn="ctr">
                        <a:buNone/>
                      </a:pPr>
                      <a:r>
                        <a:rPr lang="en-US" sz="1000" u="none" strike="noStrike">
                          <a:effectLst/>
                        </a:rPr>
                        <a:t>Neighborhood Greenspace % (Median [IQR])</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1.08% [0.00%, 7.83%]</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1.22% [0.00%, 8.57%]</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2.76% [0.00%, 14.99%]</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2.77% [0.11%, 16.60%]</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H = 23.32, ε² = 0.0143</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&lt; .001</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078094219"/>
                  </a:ext>
                </a:extLst>
              </a:tr>
            </a:tbl>
          </a:graphicData>
        </a:graphic>
      </p:graphicFrame>
      <p:graphicFrame>
        <p:nvGraphicFramePr>
          <p:cNvPr id="23" name="Table 22">
            <a:extLst>
              <a:ext uri="{FF2B5EF4-FFF2-40B4-BE49-F238E27FC236}">
                <a16:creationId xmlns:a16="http://schemas.microsoft.com/office/drawing/2014/main" id="{A24E551B-97D0-ACDC-A00B-D81AE3BC7B09}"/>
              </a:ext>
            </a:extLst>
          </p:cNvPr>
          <p:cNvGraphicFramePr>
            <a:graphicFrameLocks noGrp="1"/>
          </p:cNvGraphicFramePr>
          <p:nvPr>
            <p:extLst>
              <p:ext uri="{D42A27DB-BD31-4B8C-83A1-F6EECF244321}">
                <p14:modId xmlns:p14="http://schemas.microsoft.com/office/powerpoint/2010/main" val="3437700692"/>
              </p:ext>
            </p:extLst>
          </p:nvPr>
        </p:nvGraphicFramePr>
        <p:xfrm>
          <a:off x="16841354" y="14077520"/>
          <a:ext cx="6013668" cy="1228725"/>
        </p:xfrm>
        <a:graphic>
          <a:graphicData uri="http://schemas.openxmlformats.org/drawingml/2006/table">
            <a:tbl>
              <a:tblPr>
                <a:tableStyleId>{5C22544A-7EE6-4342-B048-85BDC9FD1C3A}</a:tableStyleId>
              </a:tblPr>
              <a:tblGrid>
                <a:gridCol w="1002278">
                  <a:extLst>
                    <a:ext uri="{9D8B030D-6E8A-4147-A177-3AD203B41FA5}">
                      <a16:colId xmlns:a16="http://schemas.microsoft.com/office/drawing/2014/main" val="1075816698"/>
                    </a:ext>
                  </a:extLst>
                </a:gridCol>
                <a:gridCol w="1002278">
                  <a:extLst>
                    <a:ext uri="{9D8B030D-6E8A-4147-A177-3AD203B41FA5}">
                      <a16:colId xmlns:a16="http://schemas.microsoft.com/office/drawing/2014/main" val="3890726057"/>
                    </a:ext>
                  </a:extLst>
                </a:gridCol>
                <a:gridCol w="1002278">
                  <a:extLst>
                    <a:ext uri="{9D8B030D-6E8A-4147-A177-3AD203B41FA5}">
                      <a16:colId xmlns:a16="http://schemas.microsoft.com/office/drawing/2014/main" val="519588092"/>
                    </a:ext>
                  </a:extLst>
                </a:gridCol>
                <a:gridCol w="1002278">
                  <a:extLst>
                    <a:ext uri="{9D8B030D-6E8A-4147-A177-3AD203B41FA5}">
                      <a16:colId xmlns:a16="http://schemas.microsoft.com/office/drawing/2014/main" val="317509647"/>
                    </a:ext>
                  </a:extLst>
                </a:gridCol>
                <a:gridCol w="1002278">
                  <a:extLst>
                    <a:ext uri="{9D8B030D-6E8A-4147-A177-3AD203B41FA5}">
                      <a16:colId xmlns:a16="http://schemas.microsoft.com/office/drawing/2014/main" val="60234214"/>
                    </a:ext>
                  </a:extLst>
                </a:gridCol>
                <a:gridCol w="1002278">
                  <a:extLst>
                    <a:ext uri="{9D8B030D-6E8A-4147-A177-3AD203B41FA5}">
                      <a16:colId xmlns:a16="http://schemas.microsoft.com/office/drawing/2014/main" val="1925682852"/>
                    </a:ext>
                  </a:extLst>
                </a:gridCol>
              </a:tblGrid>
              <a:tr h="130590">
                <a:tc>
                  <a:txBody>
                    <a:bodyPr/>
                    <a:lstStyle/>
                    <a:p>
                      <a:pPr algn="ctr" fontAlgn="ctr">
                        <a:buNone/>
                      </a:pPr>
                      <a:r>
                        <a:rPr lang="en-US" sz="1000" u="none" strike="noStrike">
                          <a:effectLst/>
                        </a:rPr>
                        <a:t>Analysis / Variable Pair</a:t>
                      </a:r>
                      <a:endParaRPr lang="en-US" sz="1000" b="1" i="0" u="none" strike="noStrike">
                        <a:solidFill>
                          <a:srgbClr val="000000"/>
                        </a:solidFill>
                        <a:effectLst/>
                        <a:latin typeface="Aptos Narrow" panose="020B0004020202020204" pitchFamily="34" charset="0"/>
                      </a:endParaRPr>
                    </a:p>
                  </a:txBody>
                  <a:tcPr marL="3175" marR="3175" marT="3175" marB="0" anchor="ctr"/>
                </a:tc>
                <a:tc>
                  <a:txBody>
                    <a:bodyPr/>
                    <a:lstStyle/>
                    <a:p>
                      <a:pPr algn="ctr" fontAlgn="ctr">
                        <a:buNone/>
                      </a:pPr>
                      <a:r>
                        <a:rPr lang="en-US" sz="1000" u="none" strike="noStrike">
                          <a:effectLst/>
                        </a:rPr>
                        <a:t>Metric</a:t>
                      </a:r>
                      <a:endParaRPr lang="en-US" sz="1000" b="1" i="0" u="none" strike="noStrike">
                        <a:solidFill>
                          <a:srgbClr val="000000"/>
                        </a:solidFill>
                        <a:effectLst/>
                        <a:latin typeface="Aptos Narrow" panose="020B0004020202020204" pitchFamily="34" charset="0"/>
                      </a:endParaRPr>
                    </a:p>
                  </a:txBody>
                  <a:tcPr marL="3175" marR="3175" marT="3175" marB="0" anchor="ctr"/>
                </a:tc>
                <a:tc>
                  <a:txBody>
                    <a:bodyPr/>
                    <a:lstStyle/>
                    <a:p>
                      <a:pPr algn="ctr" fontAlgn="ctr">
                        <a:buNone/>
                      </a:pPr>
                      <a:r>
                        <a:rPr lang="en-US" sz="1000" u="none" strike="noStrike" dirty="0">
                          <a:effectLst/>
                        </a:rPr>
                        <a:t>Value / Estimate [95% CI]</a:t>
                      </a:r>
                      <a:endParaRPr lang="en-US" sz="1000" b="1"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ctr" fontAlgn="ctr">
                        <a:buNone/>
                      </a:pPr>
                      <a:r>
                        <a:rPr lang="en-US" sz="1000" u="none" strike="noStrike">
                          <a:effectLst/>
                        </a:rPr>
                        <a:t>Test Statistic</a:t>
                      </a:r>
                      <a:endParaRPr lang="en-US" sz="1000" b="1" i="0" u="none" strike="noStrike">
                        <a:solidFill>
                          <a:srgbClr val="000000"/>
                        </a:solidFill>
                        <a:effectLst/>
                        <a:latin typeface="Aptos Narrow" panose="020B0004020202020204" pitchFamily="34" charset="0"/>
                      </a:endParaRPr>
                    </a:p>
                  </a:txBody>
                  <a:tcPr marL="3175" marR="3175" marT="3175" marB="0" anchor="ctr"/>
                </a:tc>
                <a:tc>
                  <a:txBody>
                    <a:bodyPr/>
                    <a:lstStyle/>
                    <a:p>
                      <a:pPr algn="ctr" fontAlgn="ctr">
                        <a:buNone/>
                      </a:pPr>
                      <a:r>
                        <a:rPr lang="en-US" sz="1000" u="none" strike="noStrike" dirty="0">
                          <a:effectLst/>
                        </a:rPr>
                        <a:t>p-value</a:t>
                      </a:r>
                      <a:endParaRPr lang="en-US" sz="1000" b="1" i="0" u="none" strike="noStrike" dirty="0">
                        <a:solidFill>
                          <a:srgbClr val="000000"/>
                        </a:solidFill>
                        <a:effectLst/>
                        <a:latin typeface="Aptos Narrow" panose="020B0004020202020204" pitchFamily="34" charset="0"/>
                      </a:endParaRPr>
                    </a:p>
                  </a:txBody>
                  <a:tcPr marL="45720" marR="45720" anchor="ctr"/>
                </a:tc>
                <a:tc>
                  <a:txBody>
                    <a:bodyPr/>
                    <a:lstStyle/>
                    <a:p>
                      <a:pPr algn="ctr" fontAlgn="ctr">
                        <a:buNone/>
                      </a:pPr>
                      <a:r>
                        <a:rPr lang="en-US" sz="1000" u="none" strike="noStrike" dirty="0">
                          <a:effectLst/>
                        </a:rPr>
                        <a:t>Interpretation</a:t>
                      </a:r>
                      <a:endParaRPr lang="en-US" sz="1000" b="1"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4274913392"/>
                  </a:ext>
                </a:extLst>
              </a:tr>
              <a:tr h="217650">
                <a:tc>
                  <a:txBody>
                    <a:bodyPr/>
                    <a:lstStyle/>
                    <a:p>
                      <a:pPr algn="l" fontAlgn="ctr">
                        <a:buNone/>
                      </a:pPr>
                      <a:r>
                        <a:rPr lang="en-US" sz="1000" u="none" strike="noStrike">
                          <a:effectLst/>
                        </a:rPr>
                        <a:t>Depression Prevalence × Suicide Counts</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Spearman's Correlation</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ρ = -0.159 [-0.206, -0.111]</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S = 452,346,867</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&lt; .001</a:t>
                      </a:r>
                      <a:endParaRPr lang="en-US" sz="1000" b="0" i="0" u="none" strike="noStrike" dirty="0">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Significant, weak negative correlation.</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790668644"/>
                  </a:ext>
                </a:extLst>
              </a:tr>
              <a:tr h="217650">
                <a:tc>
                  <a:txBody>
                    <a:bodyPr/>
                    <a:lstStyle/>
                    <a:p>
                      <a:pPr algn="l" fontAlgn="ctr">
                        <a:buNone/>
                      </a:pPr>
                      <a:r>
                        <a:rPr lang="en-US" sz="1000" u="none" strike="noStrike">
                          <a:effectLst/>
                        </a:rPr>
                        <a:t>Depression Prevalence × Suicide Counts</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Bivariate Moran's I</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I = -0.162</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z = -14.07</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a:effectLst/>
                        </a:rPr>
                        <a:t>&lt; .001</a:t>
                      </a:r>
                      <a:endParaRPr lang="en-US" sz="1000" b="0" i="0" u="none" strike="noStrike">
                        <a:solidFill>
                          <a:srgbClr val="000000"/>
                        </a:solidFill>
                        <a:effectLst/>
                        <a:latin typeface="Aptos Narrow" panose="020B0004020202020204" pitchFamily="34" charset="0"/>
                      </a:endParaRPr>
                    </a:p>
                  </a:txBody>
                  <a:tcPr marL="3175" marR="3175" marT="3175" marB="0" anchor="ctr"/>
                </a:tc>
                <a:tc>
                  <a:txBody>
                    <a:bodyPr/>
                    <a:lstStyle/>
                    <a:p>
                      <a:pPr algn="r" fontAlgn="ctr">
                        <a:buNone/>
                      </a:pPr>
                      <a:r>
                        <a:rPr lang="en-US" sz="1000" u="none" strike="noStrike" dirty="0">
                          <a:effectLst/>
                        </a:rPr>
                        <a:t>Significant negative spatial co-location.</a:t>
                      </a:r>
                      <a:endParaRPr lang="en-US" sz="1000" b="0" i="0" u="none" strike="noStrike" dirty="0">
                        <a:solidFill>
                          <a:srgbClr val="000000"/>
                        </a:solidFill>
                        <a:effectLst/>
                        <a:latin typeface="Aptos Narrow" panose="020B0004020202020204" pitchFamily="34" charset="0"/>
                      </a:endParaRPr>
                    </a:p>
                  </a:txBody>
                  <a:tcPr marL="3175" marR="3175" marT="3175" marB="0" anchor="ctr"/>
                </a:tc>
                <a:extLst>
                  <a:ext uri="{0D108BD9-81ED-4DB2-BD59-A6C34878D82A}">
                    <a16:rowId xmlns:a16="http://schemas.microsoft.com/office/drawing/2014/main" val="3452964064"/>
                  </a:ext>
                </a:extLst>
              </a:tr>
            </a:tbl>
          </a:graphicData>
        </a:graphic>
      </p:graphicFrame>
      <p:graphicFrame>
        <p:nvGraphicFramePr>
          <p:cNvPr id="24" name="Table 23">
            <a:extLst>
              <a:ext uri="{FF2B5EF4-FFF2-40B4-BE49-F238E27FC236}">
                <a16:creationId xmlns:a16="http://schemas.microsoft.com/office/drawing/2014/main" id="{B517E29C-75DC-8D07-E070-8D64B31CE940}"/>
              </a:ext>
            </a:extLst>
          </p:cNvPr>
          <p:cNvGraphicFramePr>
            <a:graphicFrameLocks noGrp="1"/>
          </p:cNvGraphicFramePr>
          <p:nvPr>
            <p:extLst>
              <p:ext uri="{D42A27DB-BD31-4B8C-83A1-F6EECF244321}">
                <p14:modId xmlns:p14="http://schemas.microsoft.com/office/powerpoint/2010/main" val="109122326"/>
              </p:ext>
            </p:extLst>
          </p:nvPr>
        </p:nvGraphicFramePr>
        <p:xfrm>
          <a:off x="10089188" y="13410466"/>
          <a:ext cx="6019455" cy="7193280"/>
        </p:xfrm>
        <a:graphic>
          <a:graphicData uri="http://schemas.openxmlformats.org/drawingml/2006/table">
            <a:tbl>
              <a:tblPr>
                <a:tableStyleId>{5C22544A-7EE6-4342-B048-85BDC9FD1C3A}</a:tableStyleId>
              </a:tblPr>
              <a:tblGrid>
                <a:gridCol w="1203891">
                  <a:extLst>
                    <a:ext uri="{9D8B030D-6E8A-4147-A177-3AD203B41FA5}">
                      <a16:colId xmlns:a16="http://schemas.microsoft.com/office/drawing/2014/main" val="4009208953"/>
                    </a:ext>
                  </a:extLst>
                </a:gridCol>
                <a:gridCol w="1203891">
                  <a:extLst>
                    <a:ext uri="{9D8B030D-6E8A-4147-A177-3AD203B41FA5}">
                      <a16:colId xmlns:a16="http://schemas.microsoft.com/office/drawing/2014/main" val="3060774596"/>
                    </a:ext>
                  </a:extLst>
                </a:gridCol>
                <a:gridCol w="1203891">
                  <a:extLst>
                    <a:ext uri="{9D8B030D-6E8A-4147-A177-3AD203B41FA5}">
                      <a16:colId xmlns:a16="http://schemas.microsoft.com/office/drawing/2014/main" val="1782937580"/>
                    </a:ext>
                  </a:extLst>
                </a:gridCol>
                <a:gridCol w="1203891">
                  <a:extLst>
                    <a:ext uri="{9D8B030D-6E8A-4147-A177-3AD203B41FA5}">
                      <a16:colId xmlns:a16="http://schemas.microsoft.com/office/drawing/2014/main" val="3675660687"/>
                    </a:ext>
                  </a:extLst>
                </a:gridCol>
                <a:gridCol w="1203891">
                  <a:extLst>
                    <a:ext uri="{9D8B030D-6E8A-4147-A177-3AD203B41FA5}">
                      <a16:colId xmlns:a16="http://schemas.microsoft.com/office/drawing/2014/main" val="2214874102"/>
                    </a:ext>
                  </a:extLst>
                </a:gridCol>
              </a:tblGrid>
              <a:tr h="265919">
                <a:tc>
                  <a:txBody>
                    <a:bodyPr/>
                    <a:lstStyle/>
                    <a:p>
                      <a:pPr algn="ctr" fontAlgn="ctr">
                        <a:buNone/>
                      </a:pPr>
                      <a:r>
                        <a:rPr lang="en-US" sz="1200" b="1" u="none" strike="noStrike" dirty="0">
                          <a:solidFill>
                            <a:srgbClr val="3F4443"/>
                          </a:solidFill>
                          <a:effectLst/>
                        </a:rPr>
                        <a:t>Predictor</a:t>
                      </a:r>
                      <a:endParaRPr lang="en-US" sz="1200" b="1" i="0" u="none" strike="noStrike" dirty="0">
                        <a:solidFill>
                          <a:srgbClr val="3F4443"/>
                        </a:solidFill>
                        <a:effectLst/>
                        <a:latin typeface="Aptos Narrow" panose="020B0004020202020204" pitchFamily="34" charset="0"/>
                      </a:endParaRPr>
                    </a:p>
                  </a:txBody>
                  <a:tcPr marL="45720" marR="45720" anchor="ctr"/>
                </a:tc>
                <a:tc>
                  <a:txBody>
                    <a:bodyPr/>
                    <a:lstStyle/>
                    <a:p>
                      <a:pPr algn="ctr" fontAlgn="ctr">
                        <a:buNone/>
                      </a:pPr>
                      <a:r>
                        <a:rPr lang="en-US" sz="1200" b="1" u="none" strike="noStrike">
                          <a:solidFill>
                            <a:srgbClr val="3F4443"/>
                          </a:solidFill>
                          <a:effectLst/>
                        </a:rPr>
                        <a:t>Baseline Model Coefficient [95% CI / SE]</a:t>
                      </a:r>
                      <a:endParaRPr lang="en-US" sz="1200" b="1" i="0" u="none" strike="noStrike">
                        <a:solidFill>
                          <a:srgbClr val="3F4443"/>
                        </a:solidFill>
                        <a:effectLst/>
                        <a:latin typeface="Aptos Narrow" panose="020B0004020202020204" pitchFamily="34" charset="0"/>
                      </a:endParaRPr>
                    </a:p>
                  </a:txBody>
                  <a:tcPr marL="45720" marR="45720" anchor="ctr"/>
                </a:tc>
                <a:tc>
                  <a:txBody>
                    <a:bodyPr/>
                    <a:lstStyle/>
                    <a:p>
                      <a:pPr algn="ctr" fontAlgn="ctr">
                        <a:buNone/>
                      </a:pPr>
                      <a:r>
                        <a:rPr lang="en-US" sz="1200" b="1" u="none" strike="noStrike">
                          <a:solidFill>
                            <a:srgbClr val="3F4443"/>
                          </a:solidFill>
                          <a:effectLst/>
                        </a:rPr>
                        <a:t>p-value</a:t>
                      </a:r>
                      <a:endParaRPr lang="en-US" sz="1200" b="1" i="0" u="none" strike="noStrike">
                        <a:solidFill>
                          <a:srgbClr val="3F4443"/>
                        </a:solidFill>
                        <a:effectLst/>
                        <a:latin typeface="Aptos Narrow" panose="020B0004020202020204" pitchFamily="34" charset="0"/>
                      </a:endParaRPr>
                    </a:p>
                  </a:txBody>
                  <a:tcPr marL="45720" marR="45720" anchor="ctr"/>
                </a:tc>
                <a:tc>
                  <a:txBody>
                    <a:bodyPr/>
                    <a:lstStyle/>
                    <a:p>
                      <a:pPr algn="ctr" fontAlgn="ctr">
                        <a:buNone/>
                      </a:pPr>
                      <a:r>
                        <a:rPr lang="en-US" sz="1200" b="1" u="none" strike="noStrike">
                          <a:solidFill>
                            <a:srgbClr val="3F4443"/>
                          </a:solidFill>
                          <a:effectLst/>
                        </a:rPr>
                        <a:t>Interaction Model Coefficient [95% CI / SE]</a:t>
                      </a:r>
                      <a:endParaRPr lang="en-US" sz="1200" b="1" i="0" u="none" strike="noStrike">
                        <a:solidFill>
                          <a:srgbClr val="3F4443"/>
                        </a:solidFill>
                        <a:effectLst/>
                        <a:latin typeface="Aptos Narrow" panose="020B0004020202020204" pitchFamily="34" charset="0"/>
                      </a:endParaRPr>
                    </a:p>
                  </a:txBody>
                  <a:tcPr marL="45720" marR="45720" anchor="ctr"/>
                </a:tc>
                <a:tc>
                  <a:txBody>
                    <a:bodyPr/>
                    <a:lstStyle/>
                    <a:p>
                      <a:pPr algn="ctr" fontAlgn="ctr">
                        <a:buNone/>
                      </a:pPr>
                      <a:r>
                        <a:rPr lang="en-US" sz="1200" b="1" u="none" strike="noStrike" dirty="0">
                          <a:solidFill>
                            <a:srgbClr val="3F4443"/>
                          </a:solidFill>
                          <a:effectLst/>
                        </a:rPr>
                        <a:t>p-value</a:t>
                      </a:r>
                      <a:endParaRPr lang="en-US" sz="1200" b="1" i="0" u="none" strike="noStrike" dirty="0">
                        <a:solidFill>
                          <a:srgbClr val="3F4443"/>
                        </a:solidFill>
                        <a:effectLst/>
                        <a:latin typeface="Aptos Narrow" panose="020B0004020202020204" pitchFamily="34" charset="0"/>
                      </a:endParaRPr>
                    </a:p>
                  </a:txBody>
                  <a:tcPr marL="45720" marR="45720" anchor="ctr"/>
                </a:tc>
                <a:extLst>
                  <a:ext uri="{0D108BD9-81ED-4DB2-BD59-A6C34878D82A}">
                    <a16:rowId xmlns:a16="http://schemas.microsoft.com/office/drawing/2014/main" val="1613222376"/>
                  </a:ext>
                </a:extLst>
              </a:tr>
              <a:tr h="128035">
                <a:tc>
                  <a:txBody>
                    <a:bodyPr/>
                    <a:lstStyle/>
                    <a:p>
                      <a:pPr algn="l" fontAlgn="ctr">
                        <a:buNone/>
                      </a:pPr>
                      <a:r>
                        <a:rPr lang="en-US" sz="1000" u="none" strike="noStrike">
                          <a:effectLst/>
                        </a:rPr>
                        <a:t>Spatial Error Model (Depression)</a:t>
                      </a:r>
                      <a:endParaRPr lang="en-US" sz="1000" b="1"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878662845"/>
                  </a:ext>
                </a:extLst>
              </a:tr>
              <a:tr h="0">
                <a:tc>
                  <a:txBody>
                    <a:bodyPr/>
                    <a:lstStyle/>
                    <a:p>
                      <a:pPr algn="l" fontAlgn="ctr">
                        <a:buNone/>
                      </a:pPr>
                      <a:r>
                        <a:rPr lang="en-US" sz="1000" u="none" strike="noStrike">
                          <a:effectLst/>
                        </a:rPr>
                        <a:t>Intercept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12.962 (0.472)</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&lt; .001</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13.586 (0.955)</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&lt; .001</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4025070270"/>
                  </a:ext>
                </a:extLst>
              </a:tr>
              <a:tr h="0">
                <a:tc>
                  <a:txBody>
                    <a:bodyPr/>
                    <a:lstStyle/>
                    <a:p>
                      <a:pPr algn="l" fontAlgn="ctr">
                        <a:buNone/>
                      </a:pPr>
                      <a:r>
                        <a:rPr lang="en-US" sz="1000" u="none" strike="noStrike">
                          <a:effectLst/>
                        </a:rPr>
                        <a:t>ADI (Deprivation)</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0.071 (0.004)</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&lt; .001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0.061 (0.016)</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&lt; .001</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610216463"/>
                  </a:ext>
                </a:extLst>
              </a:tr>
              <a:tr h="0">
                <a:tc>
                  <a:txBody>
                    <a:bodyPr/>
                    <a:lstStyle/>
                    <a:p>
                      <a:pPr algn="l" fontAlgn="ctr">
                        <a:buNone/>
                      </a:pPr>
                      <a:r>
                        <a:rPr lang="en-US" sz="1000" u="none" strike="noStrike">
                          <a:effectLst/>
                        </a:rPr>
                        <a:t>Walkability</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0.001 (0.028)</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0.984</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-0.047 (0.064)</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0.465</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473158677"/>
                  </a:ext>
                </a:extLst>
              </a:tr>
              <a:tr h="0">
                <a:tc>
                  <a:txBody>
                    <a:bodyPr/>
                    <a:lstStyle/>
                    <a:p>
                      <a:pPr algn="l" fontAlgn="ctr">
                        <a:buNone/>
                      </a:pPr>
                      <a:r>
                        <a:rPr lang="en-US" sz="1000" u="none" strike="noStrike">
                          <a:effectLst/>
                        </a:rPr>
                        <a:t>Greenspace %</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-0.014 (0.005)</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0.005</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-0.021 (0.021)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0.321</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720406012"/>
                  </a:ext>
                </a:extLst>
              </a:tr>
              <a:tr h="0">
                <a:tc>
                  <a:txBody>
                    <a:bodyPr/>
                    <a:lstStyle/>
                    <a:p>
                      <a:pPr algn="l" fontAlgn="ctr">
                        <a:buNone/>
                      </a:pPr>
                      <a:r>
                        <a:rPr lang="en-US" sz="1000" u="none" strike="noStrike">
                          <a:effectLst/>
                        </a:rPr>
                        <a:t>ADI × Walkability</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0.001 (0.001)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0.483</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576960105"/>
                  </a:ext>
                </a:extLst>
              </a:tr>
              <a:tr h="0">
                <a:tc>
                  <a:txBody>
                    <a:bodyPr/>
                    <a:lstStyle/>
                    <a:p>
                      <a:pPr algn="l" fontAlgn="ctr">
                        <a:buNone/>
                      </a:pPr>
                      <a:r>
                        <a:rPr lang="en-US" sz="1000" u="none" strike="noStrike">
                          <a:effectLst/>
                        </a:rPr>
                        <a:t>ADI × Greenspace</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-0.000 (0.000)</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0.646</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850903848"/>
                  </a:ext>
                </a:extLst>
              </a:tr>
              <a:tr h="128035">
                <a:tc>
                  <a:txBody>
                    <a:bodyPr/>
                    <a:lstStyle/>
                    <a:p>
                      <a:pPr algn="l" fontAlgn="ctr">
                        <a:buNone/>
                      </a:pPr>
                      <a:r>
                        <a:rPr lang="en-US" sz="1000" u="none" strike="noStrike">
                          <a:effectLst/>
                        </a:rPr>
                        <a:t>Walkability × Greenspace</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0.001 (0.001)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0.534</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361134977"/>
                  </a:ext>
                </a:extLst>
              </a:tr>
              <a:tr h="128035">
                <a:tc>
                  <a:txBody>
                    <a:bodyPr/>
                    <a:lstStyle/>
                    <a:p>
                      <a:pPr algn="l" fontAlgn="ctr">
                        <a:buNone/>
                      </a:pPr>
                      <a:r>
                        <a:rPr lang="en-US" sz="1000" u="none" strike="noStrike">
                          <a:effectLst/>
                        </a:rPr>
                        <a:t>Model Fit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AIC = 5,067.6, λ = 0.740</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AIC = 5,072.3, λ = 0.742</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945564893"/>
                  </a:ext>
                </a:extLst>
              </a:tr>
              <a:tr h="177280">
                <a:tc>
                  <a:txBody>
                    <a:bodyPr/>
                    <a:lstStyle/>
                    <a:p>
                      <a:pPr algn="l" fontAlgn="ctr">
                        <a:buNone/>
                      </a:pPr>
                      <a:r>
                        <a:rPr lang="en-US" sz="1000" u="none" strike="noStrike">
                          <a:effectLst/>
                        </a:rPr>
                        <a:t>Negative Binomial Model (Suicide Rates)</a:t>
                      </a:r>
                      <a:endParaRPr lang="en-US" sz="1000" b="1"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267674021"/>
                  </a:ext>
                </a:extLst>
              </a:tr>
              <a:tr h="128035">
                <a:tc>
                  <a:txBody>
                    <a:bodyPr/>
                    <a:lstStyle/>
                    <a:p>
                      <a:pPr algn="l" fontAlgn="ctr">
                        <a:buNone/>
                      </a:pPr>
                      <a:r>
                        <a:rPr lang="en-US" sz="1000" u="none" strike="noStrike">
                          <a:effectLst/>
                        </a:rPr>
                        <a:t>Intercept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0.0001 (0.0001, 0.0002)</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&lt; .001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0.0001 (0.0000, 0.0003)</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&lt; .001</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245529329"/>
                  </a:ext>
                </a:extLst>
              </a:tr>
              <a:tr h="128035">
                <a:tc>
                  <a:txBody>
                    <a:bodyPr/>
                    <a:lstStyle/>
                    <a:p>
                      <a:pPr algn="l" fontAlgn="ctr">
                        <a:buNone/>
                      </a:pPr>
                      <a:r>
                        <a:rPr lang="en-US" sz="1000" u="none" strike="noStrike">
                          <a:effectLst/>
                        </a:rPr>
                        <a:t>ADI (Deprivation)</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1.0016 (0.9991, 1.0041)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0.202</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1.0034 (0.9867, 1.0201)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0.688</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477776001"/>
                  </a:ext>
                </a:extLst>
              </a:tr>
              <a:tr h="128035">
                <a:tc>
                  <a:txBody>
                    <a:bodyPr/>
                    <a:lstStyle/>
                    <a:p>
                      <a:pPr algn="l" fontAlgn="ctr">
                        <a:buNone/>
                      </a:pPr>
                      <a:r>
                        <a:rPr lang="en-US" sz="1000" u="none" strike="noStrike">
                          <a:effectLst/>
                        </a:rPr>
                        <a:t>Walkability</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1.0644 (1.0381, 1.0917)</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&lt; .001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1.0718 (1.0110, 1.1362)</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0.02</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399398428"/>
                  </a:ext>
                </a:extLst>
              </a:tr>
              <a:tr h="128035">
                <a:tc>
                  <a:txBody>
                    <a:bodyPr/>
                    <a:lstStyle/>
                    <a:p>
                      <a:pPr algn="l" fontAlgn="ctr">
                        <a:buNone/>
                      </a:pPr>
                      <a:r>
                        <a:rPr lang="en-US" sz="1000" u="none" strike="noStrike">
                          <a:effectLst/>
                        </a:rPr>
                        <a:t>Greenspace %</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1.0109 (1.0066, 1.0151)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&lt; .001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1.0035 (0.9827, 1.0240)</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0.744</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244857236"/>
                  </a:ext>
                </a:extLst>
              </a:tr>
              <a:tr h="128035">
                <a:tc>
                  <a:txBody>
                    <a:bodyPr/>
                    <a:lstStyle/>
                    <a:p>
                      <a:pPr algn="l" fontAlgn="ctr">
                        <a:buNone/>
                      </a:pPr>
                      <a:r>
                        <a:rPr lang="en-US" sz="1000" u="none" strike="noStrike">
                          <a:effectLst/>
                        </a:rPr>
                        <a:t>ADI × Walkability</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0.9998 (0.9986, 1.0009)</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0.666</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4217024213"/>
                  </a:ext>
                </a:extLst>
              </a:tr>
              <a:tr h="128035">
                <a:tc>
                  <a:txBody>
                    <a:bodyPr/>
                    <a:lstStyle/>
                    <a:p>
                      <a:pPr algn="l" fontAlgn="ctr">
                        <a:buNone/>
                      </a:pPr>
                      <a:r>
                        <a:rPr lang="en-US" sz="1000" u="none" strike="noStrike">
                          <a:effectLst/>
                        </a:rPr>
                        <a:t>ADI × Greenspace</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1.0002 (1.0000, 1.0003)</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0.071</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697980998"/>
                  </a:ext>
                </a:extLst>
              </a:tr>
              <a:tr h="128035">
                <a:tc>
                  <a:txBody>
                    <a:bodyPr/>
                    <a:lstStyle/>
                    <a:p>
                      <a:pPr algn="l" fontAlgn="ctr">
                        <a:buNone/>
                      </a:pPr>
                      <a:r>
                        <a:rPr lang="en-US" sz="1000" u="none" strike="noStrike">
                          <a:effectLst/>
                        </a:rPr>
                        <a:t>Walkability × Greenspace</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1.0000 (0.9986, 1.0014)</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0.989</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660936592"/>
                  </a:ext>
                </a:extLst>
              </a:tr>
              <a:tr h="128035">
                <a:tc>
                  <a:txBody>
                    <a:bodyPr/>
                    <a:lstStyle/>
                    <a:p>
                      <a:pPr algn="l" fontAlgn="ctr">
                        <a:buNone/>
                      </a:pPr>
                      <a:r>
                        <a:rPr lang="en-US" sz="1000" u="none" strike="noStrike">
                          <a:effectLst/>
                        </a:rPr>
                        <a:t>Model Fit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AIC = 3,659.9, θ = 8.608</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AIC = 3,661.1, θ = 8.850</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endParaRPr lang="en-US" sz="11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263480365"/>
                  </a:ext>
                </a:extLst>
              </a:tr>
            </a:tbl>
          </a:graphicData>
        </a:graphic>
      </p:graphicFrame>
      <p:graphicFrame>
        <p:nvGraphicFramePr>
          <p:cNvPr id="26" name="Table 25">
            <a:extLst>
              <a:ext uri="{FF2B5EF4-FFF2-40B4-BE49-F238E27FC236}">
                <a16:creationId xmlns:a16="http://schemas.microsoft.com/office/drawing/2014/main" id="{93671621-32A5-97B6-0465-B80B3165CCE7}"/>
              </a:ext>
            </a:extLst>
          </p:cNvPr>
          <p:cNvGraphicFramePr>
            <a:graphicFrameLocks noGrp="1"/>
          </p:cNvGraphicFramePr>
          <p:nvPr>
            <p:extLst>
              <p:ext uri="{D42A27DB-BD31-4B8C-83A1-F6EECF244321}">
                <p14:modId xmlns:p14="http://schemas.microsoft.com/office/powerpoint/2010/main" val="439138445"/>
              </p:ext>
            </p:extLst>
          </p:nvPr>
        </p:nvGraphicFramePr>
        <p:xfrm>
          <a:off x="16878460" y="16608552"/>
          <a:ext cx="5989120" cy="3962400"/>
        </p:xfrm>
        <a:graphic>
          <a:graphicData uri="http://schemas.openxmlformats.org/drawingml/2006/table">
            <a:tbl>
              <a:tblPr>
                <a:tableStyleId>{5C22544A-7EE6-4342-B048-85BDC9FD1C3A}</a:tableStyleId>
              </a:tblPr>
              <a:tblGrid>
                <a:gridCol w="1197824">
                  <a:extLst>
                    <a:ext uri="{9D8B030D-6E8A-4147-A177-3AD203B41FA5}">
                      <a16:colId xmlns:a16="http://schemas.microsoft.com/office/drawing/2014/main" val="3935391377"/>
                    </a:ext>
                  </a:extLst>
                </a:gridCol>
                <a:gridCol w="1197824">
                  <a:extLst>
                    <a:ext uri="{9D8B030D-6E8A-4147-A177-3AD203B41FA5}">
                      <a16:colId xmlns:a16="http://schemas.microsoft.com/office/drawing/2014/main" val="2661678031"/>
                    </a:ext>
                  </a:extLst>
                </a:gridCol>
                <a:gridCol w="1197824">
                  <a:extLst>
                    <a:ext uri="{9D8B030D-6E8A-4147-A177-3AD203B41FA5}">
                      <a16:colId xmlns:a16="http://schemas.microsoft.com/office/drawing/2014/main" val="3068533233"/>
                    </a:ext>
                  </a:extLst>
                </a:gridCol>
                <a:gridCol w="1197824">
                  <a:extLst>
                    <a:ext uri="{9D8B030D-6E8A-4147-A177-3AD203B41FA5}">
                      <a16:colId xmlns:a16="http://schemas.microsoft.com/office/drawing/2014/main" val="1329195803"/>
                    </a:ext>
                  </a:extLst>
                </a:gridCol>
                <a:gridCol w="1197824">
                  <a:extLst>
                    <a:ext uri="{9D8B030D-6E8A-4147-A177-3AD203B41FA5}">
                      <a16:colId xmlns:a16="http://schemas.microsoft.com/office/drawing/2014/main" val="2787067613"/>
                    </a:ext>
                  </a:extLst>
                </a:gridCol>
              </a:tblGrid>
              <a:tr h="0">
                <a:tc>
                  <a:txBody>
                    <a:bodyPr/>
                    <a:lstStyle/>
                    <a:p>
                      <a:pPr algn="ctr" fontAlgn="ctr">
                        <a:buNone/>
                      </a:pPr>
                      <a:r>
                        <a:rPr lang="en-US" sz="1000" u="none" strike="noStrike">
                          <a:effectLst/>
                        </a:rPr>
                        <a:t>Greenspace Analysis / Variable</a:t>
                      </a:r>
                      <a:endParaRPr lang="en-US" sz="1000" b="1" i="0" u="none" strike="noStrike">
                        <a:solidFill>
                          <a:srgbClr val="000000"/>
                        </a:solidFill>
                        <a:effectLst/>
                        <a:latin typeface="Aptos Narrow" panose="020B0004020202020204" pitchFamily="34" charset="0"/>
                      </a:endParaRPr>
                    </a:p>
                  </a:txBody>
                  <a:tcPr marL="45720" marR="45720" anchor="ctr"/>
                </a:tc>
                <a:tc>
                  <a:txBody>
                    <a:bodyPr/>
                    <a:lstStyle/>
                    <a:p>
                      <a:pPr algn="ctr" fontAlgn="ctr">
                        <a:buNone/>
                      </a:pPr>
                      <a:r>
                        <a:rPr lang="en-US" sz="1000" u="none" strike="noStrike">
                          <a:effectLst/>
                        </a:rPr>
                        <a:t>Metric</a:t>
                      </a:r>
                      <a:endParaRPr lang="en-US" sz="1000" b="1" i="0" u="none" strike="noStrike">
                        <a:solidFill>
                          <a:srgbClr val="000000"/>
                        </a:solidFill>
                        <a:effectLst/>
                        <a:latin typeface="Aptos Narrow" panose="020B0004020202020204" pitchFamily="34" charset="0"/>
                      </a:endParaRPr>
                    </a:p>
                  </a:txBody>
                  <a:tcPr marL="45720" marR="45720" anchor="ctr"/>
                </a:tc>
                <a:tc>
                  <a:txBody>
                    <a:bodyPr/>
                    <a:lstStyle/>
                    <a:p>
                      <a:pPr algn="ctr" fontAlgn="ctr">
                        <a:buNone/>
                      </a:pPr>
                      <a:r>
                        <a:rPr lang="en-US" sz="1000" u="none" strike="noStrike">
                          <a:effectLst/>
                        </a:rPr>
                        <a:t>Physical Context / Value</a:t>
                      </a:r>
                      <a:endParaRPr lang="en-US" sz="1000" b="1" i="0" u="none" strike="noStrike">
                        <a:solidFill>
                          <a:srgbClr val="000000"/>
                        </a:solidFill>
                        <a:effectLst/>
                        <a:latin typeface="Aptos Narrow" panose="020B0004020202020204" pitchFamily="34" charset="0"/>
                      </a:endParaRPr>
                    </a:p>
                  </a:txBody>
                  <a:tcPr marL="45720" marR="45720" anchor="ctr"/>
                </a:tc>
                <a:tc>
                  <a:txBody>
                    <a:bodyPr/>
                    <a:lstStyle/>
                    <a:p>
                      <a:pPr algn="ctr" fontAlgn="ctr">
                        <a:buNone/>
                      </a:pPr>
                      <a:r>
                        <a:rPr lang="en-US" sz="1000" u="none" strike="noStrike">
                          <a:effectLst/>
                        </a:rPr>
                        <a:t>Test / Z Statistic</a:t>
                      </a:r>
                      <a:endParaRPr lang="en-US" sz="1000" b="1" i="0" u="none" strike="noStrike">
                        <a:solidFill>
                          <a:srgbClr val="000000"/>
                        </a:solidFill>
                        <a:effectLst/>
                        <a:latin typeface="Aptos Narrow" panose="020B0004020202020204" pitchFamily="34" charset="0"/>
                      </a:endParaRPr>
                    </a:p>
                  </a:txBody>
                  <a:tcPr marL="45720" marR="45720" anchor="ctr"/>
                </a:tc>
                <a:tc>
                  <a:txBody>
                    <a:bodyPr/>
                    <a:lstStyle/>
                    <a:p>
                      <a:pPr algn="ctr" fontAlgn="ctr">
                        <a:buNone/>
                      </a:pPr>
                      <a:r>
                        <a:rPr lang="en-US" sz="1000" u="none" strike="noStrike">
                          <a:effectLst/>
                        </a:rPr>
                        <a:t>p-value</a:t>
                      </a:r>
                      <a:endParaRPr lang="en-US" sz="1000" b="1" i="0" u="none" strike="noStrike">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020372537"/>
                  </a:ext>
                </a:extLst>
              </a:tr>
              <a:tr h="0">
                <a:tc>
                  <a:txBody>
                    <a:bodyPr/>
                    <a:lstStyle/>
                    <a:p>
                      <a:pPr algn="l" fontAlgn="ctr">
                        <a:buNone/>
                      </a:pPr>
                      <a:r>
                        <a:rPr lang="en-US" sz="1000" u="none" strike="noStrike">
                          <a:effectLst/>
                        </a:rPr>
                        <a:t>Bivariate Spatial Association</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Greenspace × Depression (I)</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-0.067</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z = -12.82</a:t>
                      </a:r>
                      <a:endParaRPr lang="en-US" sz="1000" b="0" i="0" u="none" strike="noStrike" dirty="0">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.001 (Perm)</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771862006"/>
                  </a:ext>
                </a:extLst>
              </a:tr>
              <a:tr h="0">
                <a:tc>
                  <a:txBody>
                    <a:bodyPr/>
                    <a:lstStyle/>
                    <a:p>
                      <a:pPr algn="l" fontAlgn="ctr">
                        <a:buNone/>
                      </a:pPr>
                      <a:r>
                        <a:rPr lang="en-US" sz="1000" u="none" strike="noStrike">
                          <a:effectLst/>
                        </a:rPr>
                        <a:t>Bivariate Spatial Association</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Greenspace × Suicide Rate (I)</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0.052</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z = 0.95</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.352 (Perm)</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522660801"/>
                  </a:ext>
                </a:extLst>
              </a:tr>
              <a:tr h="0">
                <a:tc>
                  <a:txBody>
                    <a:bodyPr/>
                    <a:lstStyle/>
                    <a:p>
                      <a:pPr algn="l" fontAlgn="ctr">
                        <a:buNone/>
                      </a:pPr>
                      <a:r>
                        <a:rPr lang="en-US" sz="1000" u="none" strike="noStrike">
                          <a:effectLst/>
                        </a:rPr>
                        <a:t>Proximity Metric</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Median Distance: Suicide Areas</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2,154.90 meters [845.8, 4,289.6]</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89466691"/>
                  </a:ext>
                </a:extLst>
              </a:tr>
              <a:tr h="0">
                <a:tc>
                  <a:txBody>
                    <a:bodyPr/>
                    <a:lstStyle/>
                    <a:p>
                      <a:pPr algn="l" fontAlgn="ctr">
                        <a:buNone/>
                      </a:pPr>
                      <a:r>
                        <a:rPr lang="en-US" sz="1000" u="none" strike="noStrike">
                          <a:effectLst/>
                        </a:rPr>
                        <a:t>Proximity Metric</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Median Distance: Control Points</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2,846.44 meters [599.9, 14,954.2]</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574150020"/>
                  </a:ext>
                </a:extLst>
              </a:tr>
              <a:tr h="0">
                <a:tc>
                  <a:txBody>
                    <a:bodyPr/>
                    <a:lstStyle/>
                    <a:p>
                      <a:pPr algn="l" fontAlgn="ctr">
                        <a:buNone/>
                      </a:pPr>
                      <a:r>
                        <a:rPr lang="en-US" sz="1000" u="none" strike="noStrike">
                          <a:effectLst/>
                        </a:rPr>
                        <a:t>Proximity Analysis</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Suicide vs. Random Distance</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W = 1,353,955</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&lt; .001</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991449948"/>
                  </a:ext>
                </a:extLst>
              </a:tr>
              <a:tr h="0">
                <a:tc>
                  <a:txBody>
                    <a:bodyPr/>
                    <a:lstStyle/>
                    <a:p>
                      <a:pPr algn="l" fontAlgn="ctr">
                        <a:buNone/>
                      </a:pPr>
                      <a:r>
                        <a:rPr lang="en-US" sz="1000" u="none" strike="noStrike">
                          <a:effectLst/>
                        </a:rPr>
                        <a:t>Density Gradient Context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Risk Density Ratio inside 250m</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Ratio: 1.000 (Ref: ≥ 1km)</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Raw Density: 1.62e-11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348384511"/>
                  </a:ext>
                </a:extLst>
              </a:tr>
              <a:tr h="0">
                <a:tc>
                  <a:txBody>
                    <a:bodyPr/>
                    <a:lstStyle/>
                    <a:p>
                      <a:pPr algn="l" fontAlgn="ctr">
                        <a:buNone/>
                      </a:pPr>
                      <a:r>
                        <a:rPr lang="en-US" sz="1000" u="none" strike="noStrike">
                          <a:effectLst/>
                        </a:rPr>
                        <a:t>Density Gradient Context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Risk Density Ratio inside 500m</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Ratio: 1.000 (Ref: ≥ 1km)</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Raw Density: 1.62e-11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1852207109"/>
                  </a:ext>
                </a:extLst>
              </a:tr>
              <a:tr h="0">
                <a:tc>
                  <a:txBody>
                    <a:bodyPr/>
                    <a:lstStyle/>
                    <a:p>
                      <a:pPr algn="l" fontAlgn="ctr">
                        <a:buNone/>
                      </a:pPr>
                      <a:r>
                        <a:rPr lang="en-US" sz="1000" u="none" strike="noStrike">
                          <a:effectLst/>
                        </a:rPr>
                        <a:t>Density Gradient Context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Risk Density Ratio inside 750m</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Ratio: 1.000 (Ref: ≥ 1km)</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Raw Density: 1.62e-11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3500098037"/>
                  </a:ext>
                </a:extLst>
              </a:tr>
              <a:tr h="0">
                <a:tc>
                  <a:txBody>
                    <a:bodyPr/>
                    <a:lstStyle/>
                    <a:p>
                      <a:pPr algn="l" fontAlgn="ctr">
                        <a:buNone/>
                      </a:pPr>
                      <a:r>
                        <a:rPr lang="en-US" sz="1000" u="none" strike="noStrike">
                          <a:effectLst/>
                        </a:rPr>
                        <a:t>Density Gradient Context</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Risk Density Reference ≥ 1000m</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Baseline (1.000)</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a:effectLst/>
                        </a:rPr>
                        <a:t>Raw Density: 1.62e-11</a:t>
                      </a:r>
                      <a:endParaRPr lang="en-US" sz="1000" b="0" i="0" u="none" strike="noStrike">
                        <a:solidFill>
                          <a:srgbClr val="000000"/>
                        </a:solidFill>
                        <a:effectLst/>
                        <a:latin typeface="Aptos Narrow" panose="020B0004020202020204" pitchFamily="34" charset="0"/>
                      </a:endParaRPr>
                    </a:p>
                  </a:txBody>
                  <a:tcPr marL="45720" marR="45720" anchor="ctr"/>
                </a:tc>
                <a:tc>
                  <a:txBody>
                    <a:bodyPr/>
                    <a:lstStyle/>
                    <a:p>
                      <a:pPr algn="r" fontAlgn="ctr">
                        <a:buNone/>
                      </a:pPr>
                      <a:r>
                        <a:rPr lang="en-US" sz="1000" u="none" strike="noStrike" dirty="0">
                          <a:effectLst/>
                        </a:rPr>
                        <a:t>—</a:t>
                      </a:r>
                      <a:endParaRPr lang="en-US" sz="1000" b="0" i="0" u="none" strike="noStrike" dirty="0">
                        <a:solidFill>
                          <a:srgbClr val="000000"/>
                        </a:solidFill>
                        <a:effectLst/>
                        <a:latin typeface="Aptos Narrow" panose="020B0004020202020204" pitchFamily="34" charset="0"/>
                      </a:endParaRPr>
                    </a:p>
                  </a:txBody>
                  <a:tcPr marL="45720" marR="45720" anchor="ctr"/>
                </a:tc>
                <a:extLst>
                  <a:ext uri="{0D108BD9-81ED-4DB2-BD59-A6C34878D82A}">
                    <a16:rowId xmlns:a16="http://schemas.microsoft.com/office/drawing/2014/main" val="2209922719"/>
                  </a:ext>
                </a:extLst>
              </a:tr>
            </a:tbl>
          </a:graphicData>
        </a:graphic>
      </p:graphicFrame>
      <p:sp>
        <p:nvSpPr>
          <p:cNvPr id="29" name="TextBox 28">
            <a:extLst>
              <a:ext uri="{FF2B5EF4-FFF2-40B4-BE49-F238E27FC236}">
                <a16:creationId xmlns:a16="http://schemas.microsoft.com/office/drawing/2014/main" id="{AB3B4EC4-A410-A96E-F7A0-B77255EA4EDB}"/>
              </a:ext>
            </a:extLst>
          </p:cNvPr>
          <p:cNvSpPr txBox="1"/>
          <p:nvPr/>
        </p:nvSpPr>
        <p:spPr>
          <a:xfrm>
            <a:off x="16824960" y="3899810"/>
            <a:ext cx="6035040" cy="923330"/>
          </a:xfrm>
          <a:prstGeom prst="rect">
            <a:avLst/>
          </a:prstGeom>
          <a:noFill/>
        </p:spPr>
        <p:txBody>
          <a:bodyPr wrap="square" rtlCol="0">
            <a:spAutoFit/>
          </a:bodyPr>
          <a:lstStyle/>
          <a:p>
            <a:r>
              <a:rPr lang="en-US" b="1" dirty="0">
                <a:solidFill>
                  <a:srgbClr val="3F4443"/>
                </a:solidFill>
              </a:rPr>
              <a:t>Table 1 Demographic and Neighborhood Characteristics of Suicide Deaths and Baseline Population</a:t>
            </a:r>
          </a:p>
          <a:p>
            <a:endParaRPr lang="en-US" dirty="0"/>
          </a:p>
        </p:txBody>
      </p:sp>
      <p:sp>
        <p:nvSpPr>
          <p:cNvPr id="30" name="TextBox 29">
            <a:extLst>
              <a:ext uri="{FF2B5EF4-FFF2-40B4-BE49-F238E27FC236}">
                <a16:creationId xmlns:a16="http://schemas.microsoft.com/office/drawing/2014/main" id="{60AF781A-3E9C-363B-1905-0D691196653E}"/>
              </a:ext>
            </a:extLst>
          </p:cNvPr>
          <p:cNvSpPr txBox="1"/>
          <p:nvPr/>
        </p:nvSpPr>
        <p:spPr>
          <a:xfrm>
            <a:off x="16858292" y="7939830"/>
            <a:ext cx="6026226" cy="461665"/>
          </a:xfrm>
          <a:prstGeom prst="rect">
            <a:avLst/>
          </a:prstGeom>
          <a:noFill/>
        </p:spPr>
        <p:txBody>
          <a:bodyPr wrap="square" rtlCol="0">
            <a:spAutoFit/>
          </a:bodyPr>
          <a:lstStyle/>
          <a:p>
            <a:r>
              <a:rPr lang="en-US" sz="800" dirty="0">
                <a:solidFill>
                  <a:srgbClr val="707070"/>
                </a:solidFill>
              </a:rPr>
              <a:t>Note. N = 1,710 for the suicide decedent sample; N = 5,169,517 for the overall Cook County population baseline. ADI = Area Deprivation Index; NLCD = National Land Cover Database; SD = Standard Deviation; IQR = Interquartile Range. Latine/Hispanic categories are mutually exclusive from non-Latine/non-Hispanic designations.</a:t>
            </a:r>
          </a:p>
        </p:txBody>
      </p:sp>
      <p:sp>
        <p:nvSpPr>
          <p:cNvPr id="31" name="TextBox 30">
            <a:extLst>
              <a:ext uri="{FF2B5EF4-FFF2-40B4-BE49-F238E27FC236}">
                <a16:creationId xmlns:a16="http://schemas.microsoft.com/office/drawing/2014/main" id="{850B5207-5B25-4ADB-4B7D-12ECEC8713A5}"/>
              </a:ext>
            </a:extLst>
          </p:cNvPr>
          <p:cNvSpPr txBox="1"/>
          <p:nvPr/>
        </p:nvSpPr>
        <p:spPr>
          <a:xfrm>
            <a:off x="16841626" y="8626800"/>
            <a:ext cx="6026226" cy="646331"/>
          </a:xfrm>
          <a:prstGeom prst="rect">
            <a:avLst/>
          </a:prstGeom>
          <a:noFill/>
        </p:spPr>
        <p:txBody>
          <a:bodyPr wrap="square" rtlCol="0">
            <a:spAutoFit/>
          </a:bodyPr>
          <a:lstStyle/>
          <a:p>
            <a:r>
              <a:rPr lang="en-US" b="1" dirty="0"/>
              <a:t>Table 2 Age-Specific Disparities in Suicide and Neighborhood Environments</a:t>
            </a:r>
            <a:endParaRPr lang="en-US" b="1" dirty="0">
              <a:solidFill>
                <a:srgbClr val="3F4443"/>
              </a:solidFill>
            </a:endParaRPr>
          </a:p>
        </p:txBody>
      </p:sp>
      <p:sp>
        <p:nvSpPr>
          <p:cNvPr id="36" name="TextBox 35">
            <a:extLst>
              <a:ext uri="{FF2B5EF4-FFF2-40B4-BE49-F238E27FC236}">
                <a16:creationId xmlns:a16="http://schemas.microsoft.com/office/drawing/2014/main" id="{AE3FF505-9096-E874-E2C8-8D0CB3EA9FE4}"/>
              </a:ext>
            </a:extLst>
          </p:cNvPr>
          <p:cNvSpPr txBox="1"/>
          <p:nvPr/>
        </p:nvSpPr>
        <p:spPr>
          <a:xfrm>
            <a:off x="16829367" y="12456359"/>
            <a:ext cx="6026226" cy="954107"/>
          </a:xfrm>
          <a:prstGeom prst="rect">
            <a:avLst/>
          </a:prstGeom>
          <a:noFill/>
        </p:spPr>
        <p:txBody>
          <a:bodyPr wrap="square" rtlCol="0">
            <a:spAutoFit/>
          </a:bodyPr>
          <a:lstStyle/>
          <a:p>
            <a:r>
              <a:rPr lang="en-US" sz="800" dirty="0">
                <a:solidFill>
                  <a:srgbClr val="707070"/>
                </a:solidFill>
              </a:rPr>
              <a:t>Note. ADI = Area Deprivation Index; IQR = Interquartile Range. Higher ADI values indicate greater neighborhood socioeconomic deprivation. Neighborhood walkability scores are based on the EPA Walkability Index. Greenspace percentages represent total canopy and vegetation cover at the census tract level.</a:t>
            </a:r>
          </a:p>
          <a:p>
            <a:endParaRPr lang="en-US" sz="800" dirty="0">
              <a:solidFill>
                <a:srgbClr val="707070"/>
              </a:solidFill>
            </a:endParaRPr>
          </a:p>
          <a:p>
            <a:r>
              <a:rPr lang="en-US" sz="800" dirty="0">
                <a:solidFill>
                  <a:srgbClr val="707070"/>
                </a:solidFill>
              </a:rPr>
              <a:t>Differences across age cohorts are evaluated using a Chi-square test (χ²) for categorical counts and Kruskal-Wallis tests (H) for non-parametric continuous environmental metrics. Epsilon-squared (ε²) values represent the estimate of effect size for the non-parametric analyses. Significant p-values are highlighted relative to an alpha level of .05.</a:t>
            </a:r>
          </a:p>
        </p:txBody>
      </p:sp>
      <p:sp>
        <p:nvSpPr>
          <p:cNvPr id="38" name="TextBox 37">
            <a:extLst>
              <a:ext uri="{FF2B5EF4-FFF2-40B4-BE49-F238E27FC236}">
                <a16:creationId xmlns:a16="http://schemas.microsoft.com/office/drawing/2014/main" id="{5C2EFADA-A2BA-2C32-4522-54E3FB605B2E}"/>
              </a:ext>
            </a:extLst>
          </p:cNvPr>
          <p:cNvSpPr txBox="1"/>
          <p:nvPr/>
        </p:nvSpPr>
        <p:spPr>
          <a:xfrm>
            <a:off x="16841354" y="16022175"/>
            <a:ext cx="6026226" cy="646331"/>
          </a:xfrm>
          <a:prstGeom prst="rect">
            <a:avLst/>
          </a:prstGeom>
          <a:noFill/>
        </p:spPr>
        <p:txBody>
          <a:bodyPr wrap="square" rtlCol="0">
            <a:spAutoFit/>
          </a:bodyPr>
          <a:lstStyle/>
          <a:p>
            <a:r>
              <a:rPr lang="en-US" b="1" dirty="0"/>
              <a:t>Table 5 Green Space Spatial Associations and Proximity Gradients</a:t>
            </a:r>
            <a:endParaRPr lang="en-US" dirty="0"/>
          </a:p>
        </p:txBody>
      </p:sp>
      <p:sp>
        <p:nvSpPr>
          <p:cNvPr id="40" name="TextBox 39">
            <a:extLst>
              <a:ext uri="{FF2B5EF4-FFF2-40B4-BE49-F238E27FC236}">
                <a16:creationId xmlns:a16="http://schemas.microsoft.com/office/drawing/2014/main" id="{69C7E26F-C7FF-7329-1923-3145D1B66A80}"/>
              </a:ext>
            </a:extLst>
          </p:cNvPr>
          <p:cNvSpPr txBox="1"/>
          <p:nvPr/>
        </p:nvSpPr>
        <p:spPr>
          <a:xfrm>
            <a:off x="16841354" y="15306245"/>
            <a:ext cx="6026226" cy="707886"/>
          </a:xfrm>
          <a:prstGeom prst="rect">
            <a:avLst/>
          </a:prstGeom>
          <a:noFill/>
        </p:spPr>
        <p:txBody>
          <a:bodyPr wrap="square" rtlCol="0">
            <a:spAutoFit/>
          </a:bodyPr>
          <a:lstStyle/>
          <a:p>
            <a:r>
              <a:rPr lang="en-US" sz="800" dirty="0">
                <a:solidFill>
                  <a:srgbClr val="707070"/>
                </a:solidFill>
              </a:rPr>
              <a:t>Note. CI = Confidence Interval. Bivariate association evaluated using Spearman's rank correlation coefficient (ρ) to protect against non-normality in raw suicide counts.</a:t>
            </a:r>
          </a:p>
          <a:p>
            <a:r>
              <a:rPr lang="en-US" sz="800" dirty="0">
                <a:solidFill>
                  <a:srgbClr val="707070"/>
                </a:solidFill>
              </a:rPr>
              <a:t>Bivariate Moran's I measures the spatial co-location of tract-level depression prevalence and suicide rates, where a negative value indicates that areas with high depression prevalence are spatially contiguous to areas with lower suicide counts than expected by chance alone. The z-statistic for Moran's I is derived via a normal approximation of the randomization distribution.</a:t>
            </a:r>
          </a:p>
        </p:txBody>
      </p:sp>
      <p:sp>
        <p:nvSpPr>
          <p:cNvPr id="42" name="TextBox 41">
            <a:extLst>
              <a:ext uri="{FF2B5EF4-FFF2-40B4-BE49-F238E27FC236}">
                <a16:creationId xmlns:a16="http://schemas.microsoft.com/office/drawing/2014/main" id="{E42D5DDA-7242-D61B-8195-2F5E98F609C6}"/>
              </a:ext>
            </a:extLst>
          </p:cNvPr>
          <p:cNvSpPr txBox="1"/>
          <p:nvPr/>
        </p:nvSpPr>
        <p:spPr>
          <a:xfrm>
            <a:off x="10112934" y="12779557"/>
            <a:ext cx="6026226" cy="646331"/>
          </a:xfrm>
          <a:prstGeom prst="rect">
            <a:avLst/>
          </a:prstGeom>
          <a:noFill/>
        </p:spPr>
        <p:txBody>
          <a:bodyPr wrap="square" rtlCol="0">
            <a:spAutoFit/>
          </a:bodyPr>
          <a:lstStyle/>
          <a:p>
            <a:r>
              <a:rPr lang="en-US" b="1" dirty="0"/>
              <a:t>Table 4 Regression Analysis of Depression and Suicide Rates</a:t>
            </a:r>
            <a:endParaRPr lang="en-US" dirty="0"/>
          </a:p>
        </p:txBody>
      </p:sp>
      <p:sp>
        <p:nvSpPr>
          <p:cNvPr id="44" name="TextBox 43">
            <a:extLst>
              <a:ext uri="{FF2B5EF4-FFF2-40B4-BE49-F238E27FC236}">
                <a16:creationId xmlns:a16="http://schemas.microsoft.com/office/drawing/2014/main" id="{1BCBE2DE-3C04-722E-47ED-A4C0F1B907EC}"/>
              </a:ext>
            </a:extLst>
          </p:cNvPr>
          <p:cNvSpPr txBox="1"/>
          <p:nvPr/>
        </p:nvSpPr>
        <p:spPr>
          <a:xfrm>
            <a:off x="10058400" y="20603746"/>
            <a:ext cx="6026226" cy="954107"/>
          </a:xfrm>
          <a:prstGeom prst="rect">
            <a:avLst/>
          </a:prstGeom>
          <a:noFill/>
        </p:spPr>
        <p:txBody>
          <a:bodyPr wrap="square" rtlCol="0">
            <a:spAutoFit/>
          </a:bodyPr>
          <a:lstStyle/>
          <a:p>
            <a:r>
              <a:rPr lang="en-US" sz="800" dirty="0">
                <a:solidFill>
                  <a:srgbClr val="707070"/>
                </a:solidFill>
              </a:rPr>
              <a:t>Note. SE = Standard Error; IRR = Incidence Rate Ratio; CI = Confidence Interval; AIC = Akaike Information Criterion. Spatial Error Models account for spatial Autoregressive dependencies in the error term, where λ represents the spatial autoregressive parameter. Negative Binomial models evaluate direct incidence density of suicide outcomes, where θ represents the model overdispersion parameter. All continuous environmental predictors are mean-centered prior to model entry to facilitate interaction interpretation; simple slopes are evaluated at the scale mean.</a:t>
            </a:r>
          </a:p>
          <a:p>
            <a:r>
              <a:rPr lang="en-US" sz="800" dirty="0">
                <a:solidFill>
                  <a:srgbClr val="707070"/>
                </a:solidFill>
              </a:rPr>
              <a:t>ª The Negative Binomial regression equations include an exposure offset term equal to the log-transformed total census tract population to mathematically standardize variations in underlying localized denominators.</a:t>
            </a:r>
          </a:p>
        </p:txBody>
      </p:sp>
      <p:sp>
        <p:nvSpPr>
          <p:cNvPr id="46" name="TextBox 45">
            <a:extLst>
              <a:ext uri="{FF2B5EF4-FFF2-40B4-BE49-F238E27FC236}">
                <a16:creationId xmlns:a16="http://schemas.microsoft.com/office/drawing/2014/main" id="{510163A6-036F-2D8C-1303-59908F87169C}"/>
              </a:ext>
            </a:extLst>
          </p:cNvPr>
          <p:cNvSpPr txBox="1"/>
          <p:nvPr/>
        </p:nvSpPr>
        <p:spPr>
          <a:xfrm>
            <a:off x="16841354" y="13462908"/>
            <a:ext cx="6026226" cy="646331"/>
          </a:xfrm>
          <a:prstGeom prst="rect">
            <a:avLst/>
          </a:prstGeom>
          <a:noFill/>
        </p:spPr>
        <p:txBody>
          <a:bodyPr wrap="square" rtlCol="0">
            <a:spAutoFit/>
          </a:bodyPr>
          <a:lstStyle/>
          <a:p>
            <a:r>
              <a:rPr lang="en-US" b="1" dirty="0"/>
              <a:t>Table 3 Bivariate and Spatial Associations Between Depression and Suicide</a:t>
            </a:r>
            <a:endParaRPr lang="en-US" dirty="0"/>
          </a:p>
        </p:txBody>
      </p:sp>
      <p:sp>
        <p:nvSpPr>
          <p:cNvPr id="48" name="TextBox 47">
            <a:extLst>
              <a:ext uri="{FF2B5EF4-FFF2-40B4-BE49-F238E27FC236}">
                <a16:creationId xmlns:a16="http://schemas.microsoft.com/office/drawing/2014/main" id="{12E521D8-1FA6-95A5-0827-BE5D0B30C212}"/>
              </a:ext>
            </a:extLst>
          </p:cNvPr>
          <p:cNvSpPr txBox="1"/>
          <p:nvPr/>
        </p:nvSpPr>
        <p:spPr>
          <a:xfrm>
            <a:off x="16878460" y="20570952"/>
            <a:ext cx="6026226" cy="830997"/>
          </a:xfrm>
          <a:prstGeom prst="rect">
            <a:avLst/>
          </a:prstGeom>
          <a:noFill/>
        </p:spPr>
        <p:txBody>
          <a:bodyPr wrap="square" rtlCol="0">
            <a:spAutoFit/>
          </a:bodyPr>
          <a:lstStyle/>
          <a:p>
            <a:r>
              <a:rPr lang="en-US" sz="800" dirty="0">
                <a:solidFill>
                  <a:srgbClr val="707070"/>
                </a:solidFill>
              </a:rPr>
              <a:t>Note. Perm = Empirical p-value derived from 999 random spatial permutations of the underlying spatial vector weights. Greenspace proximity distances are computed as the shortest Euclidean distance (in meters) from a geographic centroid to the nearest high-density vegetation boundary.</a:t>
            </a:r>
          </a:p>
          <a:p>
            <a:r>
              <a:rPr lang="en-US" sz="800" dirty="0">
                <a:solidFill>
                  <a:srgbClr val="707070"/>
                </a:solidFill>
              </a:rPr>
              <a:t>The proximity analysis comparing true suicide locations against spatially randomized control points is evaluated using a non-parametric Wilcoxon rank-sum test (W). Density gradient ratios present a relative risk perspective using the outermost buffer zone (≥ 1,000 meters) as the baseline comparison reference (1.000).</a:t>
            </a:r>
          </a:p>
        </p:txBody>
      </p:sp>
    </p:spTree>
    <p:extLst>
      <p:ext uri="{BB962C8B-B14F-4D97-AF65-F5344CB8AC3E}">
        <p14:creationId xmlns:p14="http://schemas.microsoft.com/office/powerpoint/2010/main" val="2184329024"/>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229</TotalTime>
  <Words>3294</Words>
  <Application>Microsoft Office PowerPoint</Application>
  <PresentationFormat>Custom</PresentationFormat>
  <Paragraphs>322</Paragraphs>
  <Slides>1</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Aptos</vt:lpstr>
      <vt:lpstr>Aptos Display</vt:lpstr>
      <vt:lpstr>Aptos Narrow</vt:lpstr>
      <vt:lpstr>Arial</vt:lpstr>
      <vt:lpstr>Calibri</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McCarthy, Malcolm</dc:creator>
  <cp:lastModifiedBy>McCarthy, Malcolm</cp:lastModifiedBy>
  <cp:revision>10</cp:revision>
  <dcterms:created xsi:type="dcterms:W3CDTF">2026-07-23T19:14:25Z</dcterms:created>
  <dcterms:modified xsi:type="dcterms:W3CDTF">2026-07-28T20:12:00Z</dcterms:modified>
</cp:coreProperties>
</file>